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88" r:id="rId4"/>
    <p:sldId id="264" r:id="rId5"/>
    <p:sldId id="258" r:id="rId6"/>
    <p:sldId id="259" r:id="rId7"/>
    <p:sldId id="260" r:id="rId8"/>
    <p:sldId id="261" r:id="rId9"/>
    <p:sldId id="266" r:id="rId10"/>
    <p:sldId id="269" r:id="rId11"/>
    <p:sldId id="263" r:id="rId12"/>
    <p:sldId id="268" r:id="rId13"/>
    <p:sldId id="267"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76" d="100"/>
          <a:sy n="76" d="100"/>
        </p:scale>
        <p:origin x="90" y="7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18164E-F3AC-4AD1-A1D6-40A39CD20AC7}" type="doc">
      <dgm:prSet loTypeId="urn:microsoft.com/office/officeart/2005/8/layout/process1" loCatId="process" qsTypeId="urn:microsoft.com/office/officeart/2005/8/quickstyle/3d3" qsCatId="3D" csTypeId="urn:microsoft.com/office/officeart/2005/8/colors/accent1_2" csCatId="accent1" phldr="1"/>
      <dgm:spPr/>
    </dgm:pt>
    <dgm:pt modelId="{BFEE624A-F744-4246-91BA-35A880070CB2}">
      <dgm:prSet phldrT="[Texto]"/>
      <dgm:spPr>
        <a:xfrm>
          <a:off x="8828" y="204740"/>
          <a:ext cx="2638863" cy="1583318"/>
        </a:xfrm>
        <a:prstGeom prst="roundRect">
          <a:avLst>
            <a:gd name="adj" fmla="val 10000"/>
          </a:avLst>
        </a:prstGeom>
        <a:blipFill rotWithShape="0">
          <a:blip xmlns:r="http://schemas.openxmlformats.org/officeDocument/2006/relationships" r:embed="rId1"/>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a:lstStyle/>
        <a:p>
          <a:endParaRPr lang="es-GT" dirty="0">
            <a:solidFill>
              <a:sysClr val="window" lastClr="FFFFFF"/>
            </a:solidFill>
            <a:latin typeface="Calibri" panose="020F0502020204030204"/>
            <a:ea typeface="+mn-ea"/>
            <a:cs typeface="+mn-cs"/>
          </a:endParaRPr>
        </a:p>
      </dgm:t>
    </dgm:pt>
    <dgm:pt modelId="{1B6CAEAC-87A0-48AD-B472-E3F18954E16F}" type="parTrans" cxnId="{50410434-1ACD-4271-AC7D-5C649730BBEF}">
      <dgm:prSet/>
      <dgm:spPr/>
      <dgm:t>
        <a:bodyPr/>
        <a:lstStyle/>
        <a:p>
          <a:endParaRPr lang="es-GT"/>
        </a:p>
      </dgm:t>
    </dgm:pt>
    <dgm:pt modelId="{A64FB1CC-C8E2-41B9-BE27-B6BF797351DB}" type="sibTrans" cxnId="{50410434-1ACD-4271-AC7D-5C649730BBEF}">
      <dgm:prSet/>
      <dgm:spPr>
        <a:xfrm>
          <a:off x="2911578" y="669180"/>
          <a:ext cx="559439" cy="654438"/>
        </a:xfrm>
        <a:prstGeom prst="rightArrow">
          <a:avLst>
            <a:gd name="adj1" fmla="val 60000"/>
            <a:gd name="adj2" fmla="val 50000"/>
          </a:avLst>
        </a:prstGeom>
        <a:solidFill>
          <a:srgbClr val="5B9BD5">
            <a:tint val="60000"/>
            <a:hueOff val="0"/>
            <a:satOff val="0"/>
            <a:lumOff val="0"/>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s-GT">
            <a:solidFill>
              <a:sysClr val="window" lastClr="FFFFFF"/>
            </a:solidFill>
            <a:latin typeface="Calibri" panose="020F0502020204030204"/>
            <a:ea typeface="+mn-ea"/>
            <a:cs typeface="+mn-cs"/>
          </a:endParaRPr>
        </a:p>
      </dgm:t>
    </dgm:pt>
    <dgm:pt modelId="{C9BB9F84-4E26-4382-A0CC-631F028FA966}">
      <dgm:prSet phldrT="[Texto]"/>
      <dgm:spPr>
        <a:xfrm>
          <a:off x="3703237" y="204740"/>
          <a:ext cx="2638863" cy="1583318"/>
        </a:xfrm>
        <a:prstGeom prst="roundRect">
          <a:avLst>
            <a:gd name="adj" fmla="val 10000"/>
          </a:avLst>
        </a:prstGeom>
        <a:blipFill rotWithShape="0">
          <a:blip xmlns:r="http://schemas.openxmlformats.org/officeDocument/2006/relationships" r:embed="rId2"/>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a:lstStyle/>
        <a:p>
          <a:endParaRPr lang="es-GT">
            <a:solidFill>
              <a:sysClr val="window" lastClr="FFFFFF"/>
            </a:solidFill>
            <a:latin typeface="Calibri" panose="020F0502020204030204"/>
            <a:ea typeface="+mn-ea"/>
            <a:cs typeface="+mn-cs"/>
          </a:endParaRPr>
        </a:p>
      </dgm:t>
    </dgm:pt>
    <dgm:pt modelId="{4FB53FC4-0D08-4B6E-8C77-A435BE966DC3}" type="parTrans" cxnId="{D4A06043-C493-438E-BF8C-1D2185D2CE39}">
      <dgm:prSet/>
      <dgm:spPr/>
      <dgm:t>
        <a:bodyPr/>
        <a:lstStyle/>
        <a:p>
          <a:endParaRPr lang="es-GT"/>
        </a:p>
      </dgm:t>
    </dgm:pt>
    <dgm:pt modelId="{4BE05C1D-AB17-42FF-AFE5-E9631C916845}" type="sibTrans" cxnId="{D4A06043-C493-438E-BF8C-1D2185D2CE39}">
      <dgm:prSet/>
      <dgm:spPr>
        <a:xfrm>
          <a:off x="6605987" y="669180"/>
          <a:ext cx="559439" cy="654438"/>
        </a:xfrm>
        <a:prstGeom prst="rightArrow">
          <a:avLst>
            <a:gd name="adj1" fmla="val 60000"/>
            <a:gd name="adj2" fmla="val 50000"/>
          </a:avLst>
        </a:prstGeom>
        <a:solidFill>
          <a:srgbClr val="5B9BD5">
            <a:tint val="60000"/>
            <a:hueOff val="0"/>
            <a:satOff val="0"/>
            <a:lumOff val="0"/>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s-GT">
            <a:solidFill>
              <a:sysClr val="window" lastClr="FFFFFF"/>
            </a:solidFill>
            <a:latin typeface="Calibri" panose="020F0502020204030204"/>
            <a:ea typeface="+mn-ea"/>
            <a:cs typeface="+mn-cs"/>
          </a:endParaRPr>
        </a:p>
      </dgm:t>
    </dgm:pt>
    <dgm:pt modelId="{573C5376-81A6-455A-B4B3-32A690195C06}">
      <dgm:prSet phldrT="[Texto]"/>
      <dgm:spPr>
        <a:xfrm>
          <a:off x="7397646" y="204740"/>
          <a:ext cx="2638863" cy="1583318"/>
        </a:xfrm>
        <a:prstGeom prst="roundRect">
          <a:avLst>
            <a:gd name="adj" fmla="val 10000"/>
          </a:avLst>
        </a:prstGeom>
        <a:blipFill rotWithShape="0">
          <a:blip xmlns:r="http://schemas.openxmlformats.org/officeDocument/2006/relationships" r:embed="rId3"/>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a:lstStyle/>
        <a:p>
          <a:endParaRPr lang="es-GT">
            <a:solidFill>
              <a:sysClr val="window" lastClr="FFFFFF"/>
            </a:solidFill>
            <a:latin typeface="Calibri" panose="020F0502020204030204"/>
            <a:ea typeface="+mn-ea"/>
            <a:cs typeface="+mn-cs"/>
          </a:endParaRPr>
        </a:p>
      </dgm:t>
    </dgm:pt>
    <dgm:pt modelId="{FDD4004B-9C51-4324-A51A-83E673A0E5B0}" type="parTrans" cxnId="{225AC01C-C0E9-4A44-AC9D-B03382ADC145}">
      <dgm:prSet/>
      <dgm:spPr/>
      <dgm:t>
        <a:bodyPr/>
        <a:lstStyle/>
        <a:p>
          <a:endParaRPr lang="es-GT"/>
        </a:p>
      </dgm:t>
    </dgm:pt>
    <dgm:pt modelId="{5AFBE10F-B96A-4A17-B790-A5DCBB394BB5}" type="sibTrans" cxnId="{225AC01C-C0E9-4A44-AC9D-B03382ADC145}">
      <dgm:prSet/>
      <dgm:spPr/>
      <dgm:t>
        <a:bodyPr/>
        <a:lstStyle/>
        <a:p>
          <a:endParaRPr lang="es-GT"/>
        </a:p>
      </dgm:t>
    </dgm:pt>
    <dgm:pt modelId="{2FAF21BF-589D-42E8-9656-A24A25F3B89A}" type="pres">
      <dgm:prSet presAssocID="{B018164E-F3AC-4AD1-A1D6-40A39CD20AC7}" presName="Name0" presStyleCnt="0">
        <dgm:presLayoutVars>
          <dgm:dir/>
          <dgm:resizeHandles val="exact"/>
        </dgm:presLayoutVars>
      </dgm:prSet>
      <dgm:spPr/>
    </dgm:pt>
    <dgm:pt modelId="{AD6F5D84-F979-4436-95DB-1601703F5D5A}" type="pres">
      <dgm:prSet presAssocID="{BFEE624A-F744-4246-91BA-35A880070CB2}" presName="node" presStyleLbl="node1" presStyleIdx="0" presStyleCnt="3">
        <dgm:presLayoutVars>
          <dgm:bulletEnabled val="1"/>
        </dgm:presLayoutVars>
      </dgm:prSet>
      <dgm:spPr/>
    </dgm:pt>
    <dgm:pt modelId="{577FCF4F-F8E6-4693-9ED2-A3180E1E61CF}" type="pres">
      <dgm:prSet presAssocID="{A64FB1CC-C8E2-41B9-BE27-B6BF797351DB}" presName="sibTrans" presStyleLbl="sibTrans2D1" presStyleIdx="0" presStyleCnt="2"/>
      <dgm:spPr/>
    </dgm:pt>
    <dgm:pt modelId="{F8BB376D-9E24-444B-BD69-E25C1C811DCF}" type="pres">
      <dgm:prSet presAssocID="{A64FB1CC-C8E2-41B9-BE27-B6BF797351DB}" presName="connectorText" presStyleLbl="sibTrans2D1" presStyleIdx="0" presStyleCnt="2"/>
      <dgm:spPr/>
    </dgm:pt>
    <dgm:pt modelId="{2E9119F5-E21C-4ACA-93D1-EC2DB36C84D3}" type="pres">
      <dgm:prSet presAssocID="{C9BB9F84-4E26-4382-A0CC-631F028FA966}" presName="node" presStyleLbl="node1" presStyleIdx="1" presStyleCnt="3">
        <dgm:presLayoutVars>
          <dgm:bulletEnabled val="1"/>
        </dgm:presLayoutVars>
      </dgm:prSet>
      <dgm:spPr/>
    </dgm:pt>
    <dgm:pt modelId="{C75DF5F2-40CA-417D-9A99-12129EE01943}" type="pres">
      <dgm:prSet presAssocID="{4BE05C1D-AB17-42FF-AFE5-E9631C916845}" presName="sibTrans" presStyleLbl="sibTrans2D1" presStyleIdx="1" presStyleCnt="2"/>
      <dgm:spPr/>
    </dgm:pt>
    <dgm:pt modelId="{4A99784A-38F8-4F37-9A19-354A20248702}" type="pres">
      <dgm:prSet presAssocID="{4BE05C1D-AB17-42FF-AFE5-E9631C916845}" presName="connectorText" presStyleLbl="sibTrans2D1" presStyleIdx="1" presStyleCnt="2"/>
      <dgm:spPr/>
    </dgm:pt>
    <dgm:pt modelId="{B7F4A9DB-F2BC-4B51-8592-3CF031526681}" type="pres">
      <dgm:prSet presAssocID="{573C5376-81A6-455A-B4B3-32A690195C06}" presName="node" presStyleLbl="node1" presStyleIdx="2" presStyleCnt="3" custScaleX="119747">
        <dgm:presLayoutVars>
          <dgm:bulletEnabled val="1"/>
        </dgm:presLayoutVars>
      </dgm:prSet>
      <dgm:spPr/>
    </dgm:pt>
  </dgm:ptLst>
  <dgm:cxnLst>
    <dgm:cxn modelId="{2349DAAA-B630-49DE-AA4E-0688EE315DD8}" type="presOf" srcId="{C9BB9F84-4E26-4382-A0CC-631F028FA966}" destId="{2E9119F5-E21C-4ACA-93D1-EC2DB36C84D3}" srcOrd="0" destOrd="0" presId="urn:microsoft.com/office/officeart/2005/8/layout/process1"/>
    <dgm:cxn modelId="{50410434-1ACD-4271-AC7D-5C649730BBEF}" srcId="{B018164E-F3AC-4AD1-A1D6-40A39CD20AC7}" destId="{BFEE624A-F744-4246-91BA-35A880070CB2}" srcOrd="0" destOrd="0" parTransId="{1B6CAEAC-87A0-48AD-B472-E3F18954E16F}" sibTransId="{A64FB1CC-C8E2-41B9-BE27-B6BF797351DB}"/>
    <dgm:cxn modelId="{0D5861D4-F1F7-479D-96FF-720C75FBBB09}" type="presOf" srcId="{4BE05C1D-AB17-42FF-AFE5-E9631C916845}" destId="{4A99784A-38F8-4F37-9A19-354A20248702}" srcOrd="1" destOrd="0" presId="urn:microsoft.com/office/officeart/2005/8/layout/process1"/>
    <dgm:cxn modelId="{23782333-C595-4322-8854-D916EC12C259}" type="presOf" srcId="{B018164E-F3AC-4AD1-A1D6-40A39CD20AC7}" destId="{2FAF21BF-589D-42E8-9656-A24A25F3B89A}" srcOrd="0" destOrd="0" presId="urn:microsoft.com/office/officeart/2005/8/layout/process1"/>
    <dgm:cxn modelId="{B587A833-AE04-44BC-9492-971B59C70D2F}" type="presOf" srcId="{A64FB1CC-C8E2-41B9-BE27-B6BF797351DB}" destId="{577FCF4F-F8E6-4693-9ED2-A3180E1E61CF}" srcOrd="0" destOrd="0" presId="urn:microsoft.com/office/officeart/2005/8/layout/process1"/>
    <dgm:cxn modelId="{3006EC7A-6935-4AD4-A8FB-0F5BF96A7688}" type="presOf" srcId="{BFEE624A-F744-4246-91BA-35A880070CB2}" destId="{AD6F5D84-F979-4436-95DB-1601703F5D5A}" srcOrd="0" destOrd="0" presId="urn:microsoft.com/office/officeart/2005/8/layout/process1"/>
    <dgm:cxn modelId="{4138BD5D-A7D1-4C2F-9540-1917741C2183}" type="presOf" srcId="{A64FB1CC-C8E2-41B9-BE27-B6BF797351DB}" destId="{F8BB376D-9E24-444B-BD69-E25C1C811DCF}" srcOrd="1" destOrd="0" presId="urn:microsoft.com/office/officeart/2005/8/layout/process1"/>
    <dgm:cxn modelId="{D4A06043-C493-438E-BF8C-1D2185D2CE39}" srcId="{B018164E-F3AC-4AD1-A1D6-40A39CD20AC7}" destId="{C9BB9F84-4E26-4382-A0CC-631F028FA966}" srcOrd="1" destOrd="0" parTransId="{4FB53FC4-0D08-4B6E-8C77-A435BE966DC3}" sibTransId="{4BE05C1D-AB17-42FF-AFE5-E9631C916845}"/>
    <dgm:cxn modelId="{225AC01C-C0E9-4A44-AC9D-B03382ADC145}" srcId="{B018164E-F3AC-4AD1-A1D6-40A39CD20AC7}" destId="{573C5376-81A6-455A-B4B3-32A690195C06}" srcOrd="2" destOrd="0" parTransId="{FDD4004B-9C51-4324-A51A-83E673A0E5B0}" sibTransId="{5AFBE10F-B96A-4A17-B790-A5DCBB394BB5}"/>
    <dgm:cxn modelId="{5C4D4BE5-79D3-4E6C-99D2-6D6098954B51}" type="presOf" srcId="{573C5376-81A6-455A-B4B3-32A690195C06}" destId="{B7F4A9DB-F2BC-4B51-8592-3CF031526681}" srcOrd="0" destOrd="0" presId="urn:microsoft.com/office/officeart/2005/8/layout/process1"/>
    <dgm:cxn modelId="{552534CD-E1BB-46E2-B9D8-436BCB3D02CC}" type="presOf" srcId="{4BE05C1D-AB17-42FF-AFE5-E9631C916845}" destId="{C75DF5F2-40CA-417D-9A99-12129EE01943}" srcOrd="0" destOrd="0" presId="urn:microsoft.com/office/officeart/2005/8/layout/process1"/>
    <dgm:cxn modelId="{3D1C6CB7-F50C-4B6E-A84B-EF5F75DF5F40}" type="presParOf" srcId="{2FAF21BF-589D-42E8-9656-A24A25F3B89A}" destId="{AD6F5D84-F979-4436-95DB-1601703F5D5A}" srcOrd="0" destOrd="0" presId="urn:microsoft.com/office/officeart/2005/8/layout/process1"/>
    <dgm:cxn modelId="{91F98C13-06AD-4A5B-8B89-42BAC3D8A659}" type="presParOf" srcId="{2FAF21BF-589D-42E8-9656-A24A25F3B89A}" destId="{577FCF4F-F8E6-4693-9ED2-A3180E1E61CF}" srcOrd="1" destOrd="0" presId="urn:microsoft.com/office/officeart/2005/8/layout/process1"/>
    <dgm:cxn modelId="{A2091671-9F11-48A6-96F2-71212E85C961}" type="presParOf" srcId="{577FCF4F-F8E6-4693-9ED2-A3180E1E61CF}" destId="{F8BB376D-9E24-444B-BD69-E25C1C811DCF}" srcOrd="0" destOrd="0" presId="urn:microsoft.com/office/officeart/2005/8/layout/process1"/>
    <dgm:cxn modelId="{3553D598-F664-4269-8664-9CD61FE5F284}" type="presParOf" srcId="{2FAF21BF-589D-42E8-9656-A24A25F3B89A}" destId="{2E9119F5-E21C-4ACA-93D1-EC2DB36C84D3}" srcOrd="2" destOrd="0" presId="urn:microsoft.com/office/officeart/2005/8/layout/process1"/>
    <dgm:cxn modelId="{4AE0DB20-887E-4E49-AB44-535A2A6A6ACB}" type="presParOf" srcId="{2FAF21BF-589D-42E8-9656-A24A25F3B89A}" destId="{C75DF5F2-40CA-417D-9A99-12129EE01943}" srcOrd="3" destOrd="0" presId="urn:microsoft.com/office/officeart/2005/8/layout/process1"/>
    <dgm:cxn modelId="{8572E31D-7B58-4EAF-AC6C-6FDEE692B26E}" type="presParOf" srcId="{C75DF5F2-40CA-417D-9A99-12129EE01943}" destId="{4A99784A-38F8-4F37-9A19-354A20248702}" srcOrd="0" destOrd="0" presId="urn:microsoft.com/office/officeart/2005/8/layout/process1"/>
    <dgm:cxn modelId="{C2C4790B-6CDB-4124-BCEA-34A52ED63260}" type="presParOf" srcId="{2FAF21BF-589D-42E8-9656-A24A25F3B89A}" destId="{B7F4A9DB-F2BC-4B51-8592-3CF031526681}"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6F5D84-F979-4436-95DB-1601703F5D5A}">
      <dsp:nvSpPr>
        <dsp:cNvPr id="0" name=""/>
        <dsp:cNvSpPr/>
      </dsp:nvSpPr>
      <dsp:spPr>
        <a:xfrm>
          <a:off x="3176" y="242999"/>
          <a:ext cx="2511334" cy="1506800"/>
        </a:xfrm>
        <a:prstGeom prst="roundRect">
          <a:avLst>
            <a:gd name="adj" fmla="val 10000"/>
          </a:avLst>
        </a:prstGeom>
        <a:blipFill rotWithShape="0">
          <a:blip xmlns:r="http://schemas.openxmlformats.org/officeDocument/2006/relationships" r:embed="rId1"/>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endParaRPr lang="es-GT" sz="6500" kern="1200" dirty="0">
            <a:solidFill>
              <a:sysClr val="window" lastClr="FFFFFF"/>
            </a:solidFill>
            <a:latin typeface="Calibri" panose="020F0502020204030204"/>
            <a:ea typeface="+mn-ea"/>
            <a:cs typeface="+mn-cs"/>
          </a:endParaRPr>
        </a:p>
      </dsp:txBody>
      <dsp:txXfrm>
        <a:off x="47309" y="287132"/>
        <a:ext cx="2423068" cy="1418534"/>
      </dsp:txXfrm>
    </dsp:sp>
    <dsp:sp modelId="{577FCF4F-F8E6-4693-9ED2-A3180E1E61CF}">
      <dsp:nvSpPr>
        <dsp:cNvPr id="0" name=""/>
        <dsp:cNvSpPr/>
      </dsp:nvSpPr>
      <dsp:spPr>
        <a:xfrm>
          <a:off x="2765645" y="684994"/>
          <a:ext cx="532402" cy="622811"/>
        </a:xfrm>
        <a:prstGeom prst="rightArrow">
          <a:avLst>
            <a:gd name="adj1" fmla="val 60000"/>
            <a:gd name="adj2" fmla="val 50000"/>
          </a:avLst>
        </a:prstGeom>
        <a:solidFill>
          <a:srgbClr val="5B9BD5">
            <a:tint val="60000"/>
            <a:hueOff val="0"/>
            <a:satOff val="0"/>
            <a:lumOff val="0"/>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s-GT" sz="2600" kern="1200">
            <a:solidFill>
              <a:sysClr val="window" lastClr="FFFFFF"/>
            </a:solidFill>
            <a:latin typeface="Calibri" panose="020F0502020204030204"/>
            <a:ea typeface="+mn-ea"/>
            <a:cs typeface="+mn-cs"/>
          </a:endParaRPr>
        </a:p>
      </dsp:txBody>
      <dsp:txXfrm>
        <a:off x="2765645" y="809556"/>
        <a:ext cx="372681" cy="373687"/>
      </dsp:txXfrm>
    </dsp:sp>
    <dsp:sp modelId="{2E9119F5-E21C-4ACA-93D1-EC2DB36C84D3}">
      <dsp:nvSpPr>
        <dsp:cNvPr id="0" name=""/>
        <dsp:cNvSpPr/>
      </dsp:nvSpPr>
      <dsp:spPr>
        <a:xfrm>
          <a:off x="3519045" y="242999"/>
          <a:ext cx="2511334" cy="1506800"/>
        </a:xfrm>
        <a:prstGeom prst="roundRect">
          <a:avLst>
            <a:gd name="adj" fmla="val 10000"/>
          </a:avLst>
        </a:prstGeom>
        <a:blipFill rotWithShape="0">
          <a:blip xmlns:r="http://schemas.openxmlformats.org/officeDocument/2006/relationships" r:embed="rId2"/>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endParaRPr lang="es-GT" sz="6500" kern="1200">
            <a:solidFill>
              <a:sysClr val="window" lastClr="FFFFFF"/>
            </a:solidFill>
            <a:latin typeface="Calibri" panose="020F0502020204030204"/>
            <a:ea typeface="+mn-ea"/>
            <a:cs typeface="+mn-cs"/>
          </a:endParaRPr>
        </a:p>
      </dsp:txBody>
      <dsp:txXfrm>
        <a:off x="3563178" y="287132"/>
        <a:ext cx="2423068" cy="1418534"/>
      </dsp:txXfrm>
    </dsp:sp>
    <dsp:sp modelId="{C75DF5F2-40CA-417D-9A99-12129EE01943}">
      <dsp:nvSpPr>
        <dsp:cNvPr id="0" name=""/>
        <dsp:cNvSpPr/>
      </dsp:nvSpPr>
      <dsp:spPr>
        <a:xfrm>
          <a:off x="6281513" y="684994"/>
          <a:ext cx="532402" cy="622811"/>
        </a:xfrm>
        <a:prstGeom prst="rightArrow">
          <a:avLst>
            <a:gd name="adj1" fmla="val 60000"/>
            <a:gd name="adj2" fmla="val 50000"/>
          </a:avLst>
        </a:prstGeom>
        <a:solidFill>
          <a:srgbClr val="5B9BD5">
            <a:tint val="60000"/>
            <a:hueOff val="0"/>
            <a:satOff val="0"/>
            <a:lumOff val="0"/>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s-GT" sz="2600" kern="1200">
            <a:solidFill>
              <a:sysClr val="window" lastClr="FFFFFF"/>
            </a:solidFill>
            <a:latin typeface="Calibri" panose="020F0502020204030204"/>
            <a:ea typeface="+mn-ea"/>
            <a:cs typeface="+mn-cs"/>
          </a:endParaRPr>
        </a:p>
      </dsp:txBody>
      <dsp:txXfrm>
        <a:off x="6281513" y="809556"/>
        <a:ext cx="372681" cy="373687"/>
      </dsp:txXfrm>
    </dsp:sp>
    <dsp:sp modelId="{B7F4A9DB-F2BC-4B51-8592-3CF031526681}">
      <dsp:nvSpPr>
        <dsp:cNvPr id="0" name=""/>
        <dsp:cNvSpPr/>
      </dsp:nvSpPr>
      <dsp:spPr>
        <a:xfrm>
          <a:off x="7034914" y="242999"/>
          <a:ext cx="3007248" cy="1506800"/>
        </a:xfrm>
        <a:prstGeom prst="roundRect">
          <a:avLst>
            <a:gd name="adj" fmla="val 10000"/>
          </a:avLst>
        </a:prstGeom>
        <a:blipFill rotWithShape="0">
          <a:blip xmlns:r="http://schemas.openxmlformats.org/officeDocument/2006/relationships" r:embed="rId3"/>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endParaRPr lang="es-GT" sz="6500" kern="1200">
            <a:solidFill>
              <a:sysClr val="window" lastClr="FFFFFF"/>
            </a:solidFill>
            <a:latin typeface="Calibri" panose="020F0502020204030204"/>
            <a:ea typeface="+mn-ea"/>
            <a:cs typeface="+mn-cs"/>
          </a:endParaRPr>
        </a:p>
      </dsp:txBody>
      <dsp:txXfrm>
        <a:off x="7079047" y="287132"/>
        <a:ext cx="2918982" cy="141853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4/19/2017</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‹Nº›</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‹Nº›</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4/19/2017</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es.wikipedia.org/wiki/Lenguaje_de_alto_nivel" TargetMode="External"/><Relationship Id="rId13" Type="http://schemas.openxmlformats.org/officeDocument/2006/relationships/hyperlink" Target="https://es.wikipedia.org/wiki/Int%C3%A9rprete_(inform%C3%A1tica)" TargetMode="External"/><Relationship Id="rId3" Type="http://schemas.openxmlformats.org/officeDocument/2006/relationships/hyperlink" Target="https://es.wikipedia.org/wiki/Lenguaje_de_programaci%C3%B3n" TargetMode="External"/><Relationship Id="rId7" Type="http://schemas.openxmlformats.org/officeDocument/2006/relationships/hyperlink" Target="https://es.wikipedia.org/wiki/Lenguaje_ensamblador" TargetMode="External"/><Relationship Id="rId12" Type="http://schemas.openxmlformats.org/officeDocument/2006/relationships/hyperlink" Target="https://es.wikipedia.org/wiki/Biblioteca_(inform%C3%A1tica)" TargetMode="External"/><Relationship Id="rId2" Type="http://schemas.openxmlformats.org/officeDocument/2006/relationships/hyperlink" Target="https://es.wikipedia.org/wiki/Programa_inform%C3%A1tico" TargetMode="External"/><Relationship Id="rId1" Type="http://schemas.openxmlformats.org/officeDocument/2006/relationships/slideLayout" Target="../slideLayouts/slideLayout2.xml"/><Relationship Id="rId6" Type="http://schemas.openxmlformats.org/officeDocument/2006/relationships/hyperlink" Target="https://es.wikipedia.org/wiki/Idioma_ingl%C3%A9s" TargetMode="External"/><Relationship Id="rId11" Type="http://schemas.openxmlformats.org/officeDocument/2006/relationships/hyperlink" Target="https://es.wikipedia.org/wiki/Enlazador" TargetMode="External"/><Relationship Id="rId5" Type="http://schemas.openxmlformats.org/officeDocument/2006/relationships/hyperlink" Target="https://es.wikipedia.org/wiki/Sistema_binario" TargetMode="External"/><Relationship Id="rId10" Type="http://schemas.openxmlformats.org/officeDocument/2006/relationships/hyperlink" Target="https://es.wikipedia.org/wiki/Programaci%C3%B3n#cite_note-1" TargetMode="External"/><Relationship Id="rId4" Type="http://schemas.openxmlformats.org/officeDocument/2006/relationships/hyperlink" Target="https://es.wikipedia.org/wiki/C%C3%B3digo_m%C3%A1quina" TargetMode="External"/><Relationship Id="rId9" Type="http://schemas.openxmlformats.org/officeDocument/2006/relationships/hyperlink" Target="https://es.wikipedia.org/wiki/Compilador" TargetMode="External"/><Relationship Id="rId14" Type="http://schemas.openxmlformats.org/officeDocument/2006/relationships/hyperlink" Target="https://es.wikipedia.org/wiki/Instrucci%C3%B3n_inform%C3%A1tica"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hyperlink" Target="https://es.wikipedia.org/wiki/Mantenimiento_correctivo" TargetMode="External"/><Relationship Id="rId2" Type="http://schemas.openxmlformats.org/officeDocument/2006/relationships/hyperlink" Target="https://es.wikipedia.org/wiki/Mantenimiento"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es.wikipedia.org/wiki/Z1" TargetMode="External"/><Relationship Id="rId7" Type="http://schemas.openxmlformats.org/officeDocument/2006/relationships/diagramColors" Target="../diagrams/colors1.xml"/><Relationship Id="rId2" Type="http://schemas.openxmlformats.org/officeDocument/2006/relationships/hyperlink" Target="https://es.wikipedia.org/wiki/Konrad_Zuse" TargetMode="Externa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3" Type="http://schemas.openxmlformats.org/officeDocument/2006/relationships/hyperlink" Target="https://es.wikipedia.org/wiki/Lenguaje_de_m%C3%A1quina" TargetMode="External"/><Relationship Id="rId2" Type="http://schemas.openxmlformats.org/officeDocument/2006/relationships/hyperlink" Target="https://es.wikipedia.org/wiki/V%C3%A1lvula_termoi%C3%B3nica"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es.wikipedia.org/wiki/John_William_Mauchly" TargetMode="External"/><Relationship Id="rId13" Type="http://schemas.openxmlformats.org/officeDocument/2006/relationships/hyperlink" Target="https://es.wikipedia.org/wiki/Herman_Hollerith" TargetMode="External"/><Relationship Id="rId3" Type="http://schemas.openxmlformats.org/officeDocument/2006/relationships/hyperlink" Target="https://es.wikipedia.org/wiki/Computadora" TargetMode="External"/><Relationship Id="rId7" Type="http://schemas.openxmlformats.org/officeDocument/2006/relationships/hyperlink" Target="https://es.wikipedia.org/wiki/UNIVAC_I" TargetMode="External"/><Relationship Id="rId12" Type="http://schemas.openxmlformats.org/officeDocument/2006/relationships/hyperlink" Target="https://es.wikipedia.org/wiki/Joseph_Marie_Jacquard" TargetMode="External"/><Relationship Id="rId2" Type="http://schemas.openxmlformats.org/officeDocument/2006/relationships/hyperlink" Target="https://es.wikipedia.org/wiki/ENIAC" TargetMode="External"/><Relationship Id="rId16" Type="http://schemas.openxmlformats.org/officeDocument/2006/relationships/hyperlink" Target="https://es.wikipedia.org/wiki/Konrad_Zuse" TargetMode="External"/><Relationship Id="rId1" Type="http://schemas.openxmlformats.org/officeDocument/2006/relationships/slideLayout" Target="../slideLayouts/slideLayout2.xml"/><Relationship Id="rId6" Type="http://schemas.openxmlformats.org/officeDocument/2006/relationships/hyperlink" Target="https://es.wikipedia.org/wiki/EDVAC" TargetMode="External"/><Relationship Id="rId11" Type="http://schemas.openxmlformats.org/officeDocument/2006/relationships/hyperlink" Target="https://es.wikipedia.org/w/index.php?title=Brainiak&amp;action=edit&amp;redlink=1" TargetMode="External"/><Relationship Id="rId5" Type="http://schemas.openxmlformats.org/officeDocument/2006/relationships/hyperlink" Target="https://es.wikipedia.org/wiki/KW" TargetMode="External"/><Relationship Id="rId15" Type="http://schemas.openxmlformats.org/officeDocument/2006/relationships/hyperlink" Target="https://es.wikipedia.org/wiki/Z22" TargetMode="External"/><Relationship Id="rId10" Type="http://schemas.openxmlformats.org/officeDocument/2006/relationships/hyperlink" Target="https://es.wikipedia.org/wiki/Estados_Unidos" TargetMode="External"/><Relationship Id="rId4" Type="http://schemas.openxmlformats.org/officeDocument/2006/relationships/hyperlink" Target="https://es.wikipedia.org/wiki/V%C3%A1lvula_termoi%C3%B3nica" TargetMode="External"/><Relationship Id="rId9" Type="http://schemas.openxmlformats.org/officeDocument/2006/relationships/hyperlink" Target="https://es.wikipedia.org/wiki/John_Presper_Eckert" TargetMode="External"/><Relationship Id="rId14" Type="http://schemas.openxmlformats.org/officeDocument/2006/relationships/hyperlink" Target="https://es.wikipedia.org/wiki/Disco_magn%C3%A9tico"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es.wikipedia.org/wiki/Maurice_Wilkes" TargetMode="External"/><Relationship Id="rId7" Type="http://schemas.openxmlformats.org/officeDocument/2006/relationships/hyperlink" Target="https://es.wikipedia.org/wiki/Fortran" TargetMode="External"/><Relationship Id="rId2" Type="http://schemas.openxmlformats.org/officeDocument/2006/relationships/hyperlink" Target="https://es.wikipedia.org/wiki/Lenguaje_de_alto_nivel" TargetMode="External"/><Relationship Id="rId1" Type="http://schemas.openxmlformats.org/officeDocument/2006/relationships/slideLayout" Target="../slideLayouts/slideLayout2.xml"/><Relationship Id="rId6" Type="http://schemas.openxmlformats.org/officeDocument/2006/relationships/hyperlink" Target="https://es.wikipedia.org/wiki/Lenguaje_de_programaci%C3%B3n" TargetMode="External"/><Relationship Id="rId5" Type="http://schemas.openxmlformats.org/officeDocument/2006/relationships/hyperlink" Target="https://es.wikipedia.org/wiki/Unidad_central_de_procesamiento" TargetMode="External"/><Relationship Id="rId4" Type="http://schemas.openxmlformats.org/officeDocument/2006/relationships/hyperlink" Target="https://es.wikipedia.org/wiki/Microc%C3%B3dig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GT" sz="2400" dirty="0" smtClean="0"/>
              <a:t>Historia de la computadora.</a:t>
            </a:r>
            <a:br>
              <a:rPr lang="es-GT" sz="2400" dirty="0" smtClean="0"/>
            </a:br>
            <a:r>
              <a:rPr lang="es-GT" sz="2400" dirty="0" smtClean="0"/>
              <a:t>Historia de la Programación.</a:t>
            </a:r>
            <a:br>
              <a:rPr lang="es-GT" sz="2400" dirty="0" smtClean="0"/>
            </a:br>
            <a:r>
              <a:rPr lang="es-GT" sz="2400" dirty="0" smtClean="0"/>
              <a:t>Mantenimiento Preventivo</a:t>
            </a:r>
            <a:r>
              <a:rPr lang="es-GT" sz="1600" dirty="0" smtClean="0"/>
              <a:t>.</a:t>
            </a:r>
            <a:endParaRPr lang="es-GT" sz="1600" dirty="0"/>
          </a:p>
        </p:txBody>
      </p:sp>
      <p:pic>
        <p:nvPicPr>
          <p:cNvPr id="4" name="Imagen 3"/>
          <p:cNvPicPr>
            <a:picLocks noChangeAspect="1"/>
          </p:cNvPicPr>
          <p:nvPr/>
        </p:nvPicPr>
        <p:blipFill>
          <a:blip r:embed="rId2"/>
          <a:stretch>
            <a:fillRect/>
          </a:stretch>
        </p:blipFill>
        <p:spPr>
          <a:xfrm>
            <a:off x="2692398" y="3632810"/>
            <a:ext cx="2049702" cy="1585382"/>
          </a:xfrm>
          <a:prstGeom prst="rect">
            <a:avLst/>
          </a:prstGeom>
        </p:spPr>
      </p:pic>
      <p:pic>
        <p:nvPicPr>
          <p:cNvPr id="5" name="Imagen 4"/>
          <p:cNvPicPr>
            <a:picLocks noChangeAspect="1"/>
          </p:cNvPicPr>
          <p:nvPr/>
        </p:nvPicPr>
        <p:blipFill>
          <a:blip r:embed="rId3"/>
          <a:stretch>
            <a:fillRect/>
          </a:stretch>
        </p:blipFill>
        <p:spPr>
          <a:xfrm>
            <a:off x="5298878" y="3688882"/>
            <a:ext cx="2319640" cy="1546427"/>
          </a:xfrm>
          <a:prstGeom prst="rect">
            <a:avLst/>
          </a:prstGeom>
        </p:spPr>
      </p:pic>
      <p:pic>
        <p:nvPicPr>
          <p:cNvPr id="6" name="Imagen 5"/>
          <p:cNvPicPr>
            <a:picLocks noChangeAspect="1"/>
          </p:cNvPicPr>
          <p:nvPr/>
        </p:nvPicPr>
        <p:blipFill>
          <a:blip r:embed="rId4"/>
          <a:stretch>
            <a:fillRect/>
          </a:stretch>
        </p:blipFill>
        <p:spPr>
          <a:xfrm>
            <a:off x="7979174" y="3659418"/>
            <a:ext cx="1528893" cy="1558774"/>
          </a:xfrm>
          <a:prstGeom prst="rect">
            <a:avLst/>
          </a:prstGeom>
        </p:spPr>
      </p:pic>
    </p:spTree>
    <p:extLst>
      <p:ext uri="{BB962C8B-B14F-4D97-AF65-F5344CB8AC3E}">
        <p14:creationId xmlns:p14="http://schemas.microsoft.com/office/powerpoint/2010/main" val="4151592380"/>
      </p:ext>
    </p:extLst>
  </p:cSld>
  <p:clrMapOvr>
    <a:masterClrMapping/>
  </p:clrMapOvr>
  <p:transition spd="slow" advClick="0" advTm="200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heel(1)">
                                      <p:cBhvr>
                                        <p:cTn id="20"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a:stretch>
            <a:fillRect/>
          </a:stretch>
        </p:blipFill>
        <p:spPr>
          <a:xfrm>
            <a:off x="1175487" y="1024514"/>
            <a:ext cx="4047867" cy="2696348"/>
          </a:xfrm>
          <a:prstGeom prst="rect">
            <a:avLst/>
          </a:prstGeom>
        </p:spPr>
      </p:pic>
      <p:pic>
        <p:nvPicPr>
          <p:cNvPr id="5" name="Imagen 4"/>
          <p:cNvPicPr>
            <a:picLocks noChangeAspect="1"/>
          </p:cNvPicPr>
          <p:nvPr/>
        </p:nvPicPr>
        <p:blipFill>
          <a:blip r:embed="rId3"/>
          <a:stretch>
            <a:fillRect/>
          </a:stretch>
        </p:blipFill>
        <p:spPr>
          <a:xfrm>
            <a:off x="7005900" y="2635735"/>
            <a:ext cx="4442776" cy="3001696"/>
          </a:xfrm>
          <a:prstGeom prst="rect">
            <a:avLst/>
          </a:prstGeom>
        </p:spPr>
      </p:pic>
    </p:spTree>
    <p:extLst>
      <p:ext uri="{BB962C8B-B14F-4D97-AF65-F5344CB8AC3E}">
        <p14:creationId xmlns:p14="http://schemas.microsoft.com/office/powerpoint/2010/main" val="19599776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GT" dirty="0" smtClean="0"/>
              <a:t>Tercera </a:t>
            </a:r>
            <a:r>
              <a:rPr lang="es-GT" dirty="0" err="1" smtClean="0"/>
              <a:t>Generacion</a:t>
            </a:r>
            <a:r>
              <a:rPr lang="es-GT" dirty="0" smtClean="0"/>
              <a:t/>
            </a:r>
            <a:br>
              <a:rPr lang="es-GT" dirty="0" smtClean="0"/>
            </a:br>
            <a:r>
              <a:rPr lang="es-GT" dirty="0" smtClean="0"/>
              <a:t>(1964 a 1971)</a:t>
            </a:r>
            <a:endParaRPr lang="es-GT" dirty="0"/>
          </a:p>
        </p:txBody>
      </p:sp>
      <p:sp>
        <p:nvSpPr>
          <p:cNvPr id="3" name="Marcador de contenido 2"/>
          <p:cNvSpPr>
            <a:spLocks noGrp="1"/>
          </p:cNvSpPr>
          <p:nvPr>
            <p:ph idx="1"/>
          </p:nvPr>
        </p:nvSpPr>
        <p:spPr/>
        <p:txBody>
          <a:bodyPr>
            <a:normAutofit fontScale="70000" lnSpcReduction="20000"/>
          </a:bodyPr>
          <a:lstStyle/>
          <a:p>
            <a:pPr fontAlgn="base"/>
            <a:r>
              <a:rPr lang="es-GT" dirty="0"/>
              <a:t>La </a:t>
            </a:r>
            <a:r>
              <a:rPr lang="es-GT" b="1" dirty="0"/>
              <a:t>tercera generación de computadoras</a:t>
            </a:r>
            <a:r>
              <a:rPr lang="es-GT" dirty="0"/>
              <a:t> se desarrolló desde 1964 hasta 1971 y se caracterizó principalmente por la disminución del tamaño medio de las computadoras y por la incorporación de los circuitos integrados (chips de silicio).</a:t>
            </a:r>
          </a:p>
          <a:p>
            <a:pPr fontAlgn="base"/>
            <a:r>
              <a:rPr lang="es-GT" dirty="0"/>
              <a:t>Si bien los circuitos integrados fueron inventados en 1958, tuvieron que transcurrir algunos años para que las grandes compañías crearan los dispositivos electrónicos adecuados en los que estos circuitos podrían ser utilizados.</a:t>
            </a:r>
          </a:p>
          <a:p>
            <a:pPr fontAlgn="base"/>
            <a:r>
              <a:rPr lang="es-GT" dirty="0"/>
              <a:t>En abril de 1964 presentó su generación de computadoras IBM 360, y este acontecimiento inauguró lo que fue la </a:t>
            </a:r>
            <a:r>
              <a:rPr lang="es-GT" b="1" dirty="0"/>
              <a:t>tercera generación de computadoras</a:t>
            </a:r>
            <a:r>
              <a:rPr lang="es-GT" dirty="0"/>
              <a:t>.</a:t>
            </a:r>
          </a:p>
          <a:p>
            <a:pPr fontAlgn="base"/>
            <a:r>
              <a:rPr lang="es-GT" dirty="0"/>
              <a:t>La </a:t>
            </a:r>
            <a:r>
              <a:rPr lang="es-GT" b="1" dirty="0"/>
              <a:t>tercera generación de computadoras</a:t>
            </a:r>
            <a:r>
              <a:rPr lang="es-GT" dirty="0"/>
              <a:t> logró, gracias a la utilización de circuitos integrados, una nueva disminución de volumen y costos y optimizó la velocidad en el funcionamiento de las grandes computadoras.</a:t>
            </a:r>
          </a:p>
          <a:p>
            <a:pPr fontAlgn="base"/>
            <a:r>
              <a:rPr lang="es-GT" dirty="0"/>
              <a:t>Este hecho, además, hizo posible el desarrollo de un nuevo tipo de computadora de dimensiones más reducidas: la micro-computadora.</a:t>
            </a:r>
          </a:p>
          <a:p>
            <a:endParaRPr lang="es-GT" dirty="0"/>
          </a:p>
        </p:txBody>
      </p:sp>
    </p:spTree>
    <p:extLst>
      <p:ext uri="{BB962C8B-B14F-4D97-AF65-F5344CB8AC3E}">
        <p14:creationId xmlns:p14="http://schemas.microsoft.com/office/powerpoint/2010/main" val="281734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257823" y="1003705"/>
            <a:ext cx="9601196" cy="4783320"/>
          </a:xfrm>
        </p:spPr>
        <p:txBody>
          <a:bodyPr>
            <a:normAutofit fontScale="85000" lnSpcReduction="20000"/>
          </a:bodyPr>
          <a:lstStyle/>
          <a:p>
            <a:pPr fontAlgn="base"/>
            <a:r>
              <a:rPr lang="es-GT" dirty="0"/>
              <a:t>A simple vista, la característica principal de la </a:t>
            </a:r>
            <a:r>
              <a:rPr lang="es-GT" b="1" dirty="0"/>
              <a:t>tercera generación de computadoras</a:t>
            </a:r>
            <a:r>
              <a:rPr lang="es-GT" dirty="0"/>
              <a:t> fue la notable disminución de tamaño de la computadora, pero esta no era la peculiaridad de esta generación, ya que la novedad consistió  en la idea de Jack </a:t>
            </a:r>
            <a:r>
              <a:rPr lang="es-GT" dirty="0" err="1"/>
              <a:t>Kilbry</a:t>
            </a:r>
            <a:r>
              <a:rPr lang="es-GT" dirty="0"/>
              <a:t>, de reunir en un pequeño soporte todo un grupo de componentes que fueron conocidos como circuitos integrados.</a:t>
            </a:r>
          </a:p>
          <a:p>
            <a:pPr fontAlgn="base"/>
            <a:r>
              <a:rPr lang="es-GT" dirty="0"/>
              <a:t>Esta idea se hizo posible con la aparición de la serie de computadoras IBM 360, en donde la alimentación de la información aún se realizaba por medio de tarjetas perforadas y previamente tabuladas y se almacenaba en cintas magnéticas. IBM desarrolló varios modelos de esta serie que contaba con el sistema operativo OS (</a:t>
            </a:r>
            <a:r>
              <a:rPr lang="es-GT" dirty="0" err="1"/>
              <a:t>Operating</a:t>
            </a:r>
            <a:r>
              <a:rPr lang="es-GT" dirty="0"/>
              <a:t> </a:t>
            </a:r>
            <a:r>
              <a:rPr lang="es-GT" dirty="0" err="1"/>
              <a:t>System</a:t>
            </a:r>
            <a:r>
              <a:rPr lang="es-GT" dirty="0"/>
              <a:t>) y los lenguajes que utilizaba eran el FORTRAN, ALGOL y COBOL.</a:t>
            </a:r>
          </a:p>
          <a:p>
            <a:pPr fontAlgn="base"/>
            <a:r>
              <a:rPr lang="es-GT" dirty="0"/>
              <a:t>Otra originalidad de la </a:t>
            </a:r>
            <a:r>
              <a:rPr lang="es-GT" b="1" dirty="0"/>
              <a:t>tercera generación de computadoras</a:t>
            </a:r>
            <a:r>
              <a:rPr lang="es-GT" dirty="0"/>
              <a:t>, era que la serie de computadoras de IBM 360 podían ser interconectadas en red, algo que representaba una verdadera novedad, ya que hasta ese momento cada computadora era independiente de cualquier máquina o proceso.</a:t>
            </a:r>
          </a:p>
          <a:p>
            <a:pPr fontAlgn="base"/>
            <a:r>
              <a:rPr lang="es-GT" dirty="0"/>
              <a:t>Llegando al final de la </a:t>
            </a:r>
            <a:r>
              <a:rPr lang="es-GT" b="1" dirty="0"/>
              <a:t>tercera generación de computadoras</a:t>
            </a:r>
            <a:r>
              <a:rPr lang="es-GT" dirty="0"/>
              <a:t>, apareció un nuevo tipo de computadora que rompió todos los esquemas establecidos y se convirtió en el producto más vendido de todos los que produjo la industria de la computación hasta el momento: la micro-computadora.</a:t>
            </a:r>
          </a:p>
          <a:p>
            <a:endParaRPr lang="es-GT" dirty="0"/>
          </a:p>
        </p:txBody>
      </p:sp>
    </p:spTree>
    <p:extLst>
      <p:ext uri="{BB962C8B-B14F-4D97-AF65-F5344CB8AC3E}">
        <p14:creationId xmlns:p14="http://schemas.microsoft.com/office/powerpoint/2010/main" val="14458126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245297" y="1379485"/>
            <a:ext cx="9601196" cy="4520274"/>
          </a:xfrm>
        </p:spPr>
        <p:txBody>
          <a:bodyPr>
            <a:normAutofit fontScale="62500" lnSpcReduction="20000"/>
          </a:bodyPr>
          <a:lstStyle/>
          <a:p>
            <a:pPr fontAlgn="base"/>
            <a:r>
              <a:rPr lang="es-GT" b="1" dirty="0"/>
              <a:t>Principales características de la tercera generación de computadoras:</a:t>
            </a:r>
          </a:p>
          <a:p>
            <a:pPr fontAlgn="base"/>
            <a:r>
              <a:rPr lang="es-GT" dirty="0"/>
              <a:t>1) Utilización de redes terminales periféricos conectados a la unidad central, una originalidad que le permitía a los usuarios utilizar la computadora desde los lugares menos pensados.</a:t>
            </a:r>
          </a:p>
          <a:p>
            <a:pPr fontAlgn="base"/>
            <a:r>
              <a:rPr lang="es-GT" dirty="0"/>
              <a:t>2) A mediados de los años 60 la empresa INTEL logró integrar un procesador completo en un solo chip: así nació el microprocesador.</a:t>
            </a:r>
          </a:p>
          <a:p>
            <a:pPr fontAlgn="base"/>
            <a:r>
              <a:rPr lang="es-GT" dirty="0"/>
              <a:t>3) Circuitos integrados, disminución del volumen y agrupación de elementos en una placa de silicio.</a:t>
            </a:r>
          </a:p>
          <a:p>
            <a:pPr fontAlgn="base"/>
            <a:r>
              <a:rPr lang="es-GT" dirty="0"/>
              <a:t>4) Ahorro de energía.</a:t>
            </a:r>
          </a:p>
          <a:p>
            <a:pPr fontAlgn="base"/>
            <a:r>
              <a:rPr lang="es-GT" dirty="0"/>
              <a:t>5) Reducción de espacio.</a:t>
            </a:r>
          </a:p>
          <a:p>
            <a:pPr fontAlgn="base"/>
            <a:r>
              <a:rPr lang="es-GT" dirty="0"/>
              <a:t>6) Utilización de la computadora por varios usuarios al mismo tiempo.</a:t>
            </a:r>
          </a:p>
          <a:p>
            <a:pPr fontAlgn="base"/>
            <a:r>
              <a:rPr lang="es-GT" dirty="0"/>
              <a:t>7) Multiprogramación.</a:t>
            </a:r>
          </a:p>
          <a:p>
            <a:pPr fontAlgn="base"/>
            <a:r>
              <a:rPr lang="es-GT" dirty="0"/>
              <a:t>8) Renovación y creación de periféricos de entrada y salida.</a:t>
            </a:r>
          </a:p>
          <a:p>
            <a:pPr fontAlgn="base"/>
            <a:r>
              <a:rPr lang="es-GT" dirty="0"/>
              <a:t>9) Generalizan y optimizan los lenguajes de alto nivel como el COBOL y FORTRAN.</a:t>
            </a:r>
          </a:p>
          <a:p>
            <a:pPr fontAlgn="base"/>
            <a:r>
              <a:rPr lang="es-GT" dirty="0"/>
              <a:t>10) Instrumentación del sistema: se desarrollan hardware que permiten la conectividad de varios dispositivos con el objetivo de formar redes.</a:t>
            </a:r>
          </a:p>
          <a:p>
            <a:pPr fontAlgn="base"/>
            <a:r>
              <a:rPr lang="es-GT" dirty="0"/>
              <a:t>11) Micro-computadora</a:t>
            </a:r>
          </a:p>
          <a:p>
            <a:endParaRPr lang="es-GT" dirty="0"/>
          </a:p>
        </p:txBody>
      </p:sp>
    </p:spTree>
    <p:extLst>
      <p:ext uri="{BB962C8B-B14F-4D97-AF65-F5344CB8AC3E}">
        <p14:creationId xmlns:p14="http://schemas.microsoft.com/office/powerpoint/2010/main" val="18599473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a:stretch>
            <a:fillRect/>
          </a:stretch>
        </p:blipFill>
        <p:spPr>
          <a:xfrm>
            <a:off x="959131" y="1176904"/>
            <a:ext cx="4452114" cy="3220363"/>
          </a:xfrm>
          <a:prstGeom prst="rect">
            <a:avLst/>
          </a:prstGeom>
        </p:spPr>
      </p:pic>
      <p:pic>
        <p:nvPicPr>
          <p:cNvPr id="5" name="Imagen 4"/>
          <p:cNvPicPr>
            <a:picLocks noChangeAspect="1"/>
          </p:cNvPicPr>
          <p:nvPr/>
        </p:nvPicPr>
        <p:blipFill>
          <a:blip r:embed="rId3"/>
          <a:stretch>
            <a:fillRect/>
          </a:stretch>
        </p:blipFill>
        <p:spPr>
          <a:xfrm>
            <a:off x="6201492" y="1176904"/>
            <a:ext cx="4879899" cy="3227447"/>
          </a:xfrm>
          <a:prstGeom prst="rect">
            <a:avLst/>
          </a:prstGeom>
        </p:spPr>
      </p:pic>
    </p:spTree>
    <p:extLst>
      <p:ext uri="{BB962C8B-B14F-4D97-AF65-F5344CB8AC3E}">
        <p14:creationId xmlns:p14="http://schemas.microsoft.com/office/powerpoint/2010/main" val="14607122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GT" dirty="0" smtClean="0"/>
              <a:t>Cuarta Generación</a:t>
            </a:r>
            <a:br>
              <a:rPr lang="es-GT" dirty="0" smtClean="0"/>
            </a:br>
            <a:r>
              <a:rPr lang="es-GT" dirty="0" smtClean="0"/>
              <a:t>(1971 a 1983)</a:t>
            </a:r>
            <a:endParaRPr lang="es-GT" dirty="0"/>
          </a:p>
        </p:txBody>
      </p:sp>
      <p:sp>
        <p:nvSpPr>
          <p:cNvPr id="7" name="Marcador de contenido 6"/>
          <p:cNvSpPr>
            <a:spLocks noGrp="1"/>
          </p:cNvSpPr>
          <p:nvPr>
            <p:ph idx="1"/>
          </p:nvPr>
        </p:nvSpPr>
        <p:spPr/>
        <p:txBody>
          <a:bodyPr>
            <a:normAutofit fontScale="92500" lnSpcReduction="10000"/>
          </a:bodyPr>
          <a:lstStyle/>
          <a:p>
            <a:pPr marL="0" indent="0" fontAlgn="base">
              <a:buNone/>
            </a:pPr>
            <a:r>
              <a:rPr lang="es-GT" dirty="0"/>
              <a:t>La </a:t>
            </a:r>
            <a:r>
              <a:rPr lang="es-GT" b="1" dirty="0"/>
              <a:t>cuarta generación de computadoras</a:t>
            </a:r>
            <a:r>
              <a:rPr lang="es-GT" dirty="0"/>
              <a:t> comprende desde 1971 hasta 1981 y la principal característica de esta generación es la creación del microprocesador.</a:t>
            </a:r>
          </a:p>
          <a:p>
            <a:pPr marL="0" indent="0" fontAlgn="base">
              <a:buNone/>
            </a:pPr>
            <a:r>
              <a:rPr lang="es-GT" dirty="0"/>
              <a:t>Un microprocesador es un conjunto de circuitos integrados en un solo componente, capaz de realizar todas las funciones de una computadora. A fines de la </a:t>
            </a:r>
            <a:r>
              <a:rPr lang="es-GT" b="1" dirty="0"/>
              <a:t>tercera generación de computadoras</a:t>
            </a:r>
            <a:r>
              <a:rPr lang="es-GT" dirty="0"/>
              <a:t>, nació un nuevo tipo de computadoras: las micro-computadoras. Este tipo de ordenadores recibieron el nombre de micro-computadoras porque utilizaban microprocesadores.</a:t>
            </a:r>
          </a:p>
          <a:p>
            <a:pPr marL="0" indent="0" fontAlgn="base">
              <a:buNone/>
            </a:pPr>
            <a:r>
              <a:rPr lang="es-GT" dirty="0"/>
              <a:t>Mucho más pequeñas, veloces y accesibles, llegaron a venderse millones en todo el mundo y a ser el producto informático más vendido de la historia hasta la </a:t>
            </a:r>
            <a:r>
              <a:rPr lang="es-GT" b="1" dirty="0"/>
              <a:t>cuarta </a:t>
            </a:r>
            <a:endParaRPr lang="es-GT" dirty="0"/>
          </a:p>
          <a:p>
            <a:pPr marL="0" indent="0">
              <a:buNone/>
            </a:pPr>
            <a:endParaRPr lang="es-GT" dirty="0"/>
          </a:p>
        </p:txBody>
      </p:sp>
    </p:spTree>
    <p:extLst>
      <p:ext uri="{BB962C8B-B14F-4D97-AF65-F5344CB8AC3E}">
        <p14:creationId xmlns:p14="http://schemas.microsoft.com/office/powerpoint/2010/main" val="1141643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295401" y="1252603"/>
            <a:ext cx="9601196" cy="4623265"/>
          </a:xfrm>
        </p:spPr>
        <p:txBody>
          <a:bodyPr>
            <a:normAutofit fontScale="92500" lnSpcReduction="20000"/>
          </a:bodyPr>
          <a:lstStyle/>
          <a:p>
            <a:r>
              <a:rPr lang="es-GT" dirty="0"/>
              <a:t>A principios de la </a:t>
            </a:r>
            <a:r>
              <a:rPr lang="es-GT" b="1" dirty="0"/>
              <a:t>cuarta generación de computadoras</a:t>
            </a:r>
            <a:r>
              <a:rPr lang="es-GT" dirty="0"/>
              <a:t>, en 1971, John Blankenbaker fabricó la primera PC, reconocida mundialmente como </a:t>
            </a:r>
            <a:r>
              <a:rPr lang="es-GT" dirty="0" err="1"/>
              <a:t>Kenbak</a:t>
            </a:r>
            <a:r>
              <a:rPr lang="es-GT" dirty="0"/>
              <a:t> </a:t>
            </a:r>
            <a:endParaRPr lang="es-GT" dirty="0" smtClean="0"/>
          </a:p>
          <a:p>
            <a:r>
              <a:rPr lang="es-GT" dirty="0"/>
              <a:t>En 1973 la marca de computadoras IBM introdujo en los modelos IBM 3340 los discos duros Winchister, convirtiendo dichos dispositivos de almacenamiento en el estándar de la industria informática</a:t>
            </a:r>
            <a:r>
              <a:rPr lang="es-GT" dirty="0" smtClean="0"/>
              <a:t>.</a:t>
            </a:r>
            <a:endParaRPr lang="es-GT" dirty="0"/>
          </a:p>
          <a:p>
            <a:pPr fontAlgn="base"/>
            <a:r>
              <a:rPr lang="es-GT" u="sng" dirty="0"/>
              <a:t>1975:</a:t>
            </a:r>
            <a:r>
              <a:rPr lang="es-GT" dirty="0"/>
              <a:t> William Henry Gates y Paul Allen crearon Microsoft. Este software fue el proveedor de la versión del lenguaje BASIC para la computadora personal </a:t>
            </a:r>
            <a:r>
              <a:rPr lang="es-GT" dirty="0" err="1"/>
              <a:t>Altair</a:t>
            </a:r>
            <a:r>
              <a:rPr lang="es-GT" dirty="0"/>
              <a:t>, de la empresa MITS.</a:t>
            </a:r>
          </a:p>
          <a:p>
            <a:pPr fontAlgn="base"/>
            <a:r>
              <a:rPr lang="es-GT" dirty="0"/>
              <a:t>1975: Gary Kindall y John Torode fundan la Digital Research, que ingresa exitosamente al mercado con su sistema operativo CPM (Control Program for Microcomputers). Este fue el primer sistema operativo estándar.</a:t>
            </a:r>
          </a:p>
          <a:p>
            <a:pPr fontAlgn="base"/>
            <a:r>
              <a:rPr lang="es-GT" dirty="0"/>
              <a:t>1976: Steven Wozniak y Steven Jobs fundaron Apple Computer el 1 de abril de 1976. Ese mismo año intentaron insertar en el mercado la Apple I, pero no fue bien aceptada.</a:t>
            </a:r>
          </a:p>
          <a:p>
            <a:endParaRPr lang="es-GT" dirty="0"/>
          </a:p>
        </p:txBody>
      </p:sp>
    </p:spTree>
    <p:extLst>
      <p:ext uri="{BB962C8B-B14F-4D97-AF65-F5344CB8AC3E}">
        <p14:creationId xmlns:p14="http://schemas.microsoft.com/office/powerpoint/2010/main" val="7061020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257823" y="939451"/>
            <a:ext cx="9414352" cy="4722313"/>
          </a:xfrm>
        </p:spPr>
        <p:txBody>
          <a:bodyPr>
            <a:normAutofit fontScale="70000" lnSpcReduction="20000"/>
          </a:bodyPr>
          <a:lstStyle/>
          <a:p>
            <a:pPr fontAlgn="base"/>
            <a:r>
              <a:rPr lang="es-GT" dirty="0" smtClean="0"/>
              <a:t>1977</a:t>
            </a:r>
            <a:r>
              <a:rPr lang="es-GT" dirty="0"/>
              <a:t>: Apple lanza al mercado la Apple II y logra imponerse en el mercado de la informática.</a:t>
            </a:r>
          </a:p>
          <a:p>
            <a:pPr fontAlgn="base"/>
            <a:r>
              <a:rPr lang="es-GT" dirty="0"/>
              <a:t>1977: Durante la </a:t>
            </a:r>
            <a:r>
              <a:rPr lang="es-GT" b="1" dirty="0"/>
              <a:t>cuarta generación de computadoras</a:t>
            </a:r>
            <a:r>
              <a:rPr lang="es-GT" dirty="0"/>
              <a:t>, más precisamente a lo largo de este año, se desarrolla el apogeo de las computadoras personales.</a:t>
            </a:r>
          </a:p>
          <a:p>
            <a:pPr fontAlgn="base"/>
            <a:r>
              <a:rPr lang="es-GT" dirty="0"/>
              <a:t>1977:La TRS-80 de </a:t>
            </a:r>
            <a:r>
              <a:rPr lang="es-GT" dirty="0" err="1"/>
              <a:t>Tandy</a:t>
            </a:r>
            <a:r>
              <a:rPr lang="es-GT" dirty="0"/>
              <a:t>/Radio </a:t>
            </a:r>
            <a:r>
              <a:rPr lang="es-GT" dirty="0" err="1"/>
              <a:t>Shack</a:t>
            </a:r>
            <a:r>
              <a:rPr lang="es-GT" dirty="0"/>
              <a:t> fue una de las computadoras más populares de la época.</a:t>
            </a:r>
          </a:p>
          <a:p>
            <a:pPr fontAlgn="base"/>
            <a:r>
              <a:rPr lang="es-GT" dirty="0"/>
              <a:t>1978: Intel fabricó el microprocesador Intel 8086, el cual provocó una demanda masiva y motivó a la compañía IBM  a crear su División de Computadoras Personales. El éxitos de ventas alcanzado por Intel, lo posicionó dentro del ranking de las 500 empresas más grandes y exitosas del mundo.</a:t>
            </a:r>
          </a:p>
          <a:p>
            <a:pPr fontAlgn="base"/>
            <a:r>
              <a:rPr lang="es-GT" dirty="0"/>
              <a:t>1980: Apple Disk II es la primera disquetera en el mercado.</a:t>
            </a:r>
          </a:p>
          <a:p>
            <a:pPr fontAlgn="base"/>
            <a:r>
              <a:rPr lang="es-GT" dirty="0"/>
              <a:t>1980: Commodore Inc. Presenta la VIC-20, un modelo de computadora personal muy barata, dirigida a los principiantes y hobbistas. Este modelo utilizaba el microprocesador 6502 con una memoria RAM de 5k.</a:t>
            </a:r>
          </a:p>
          <a:p>
            <a:pPr fontAlgn="base"/>
            <a:r>
              <a:rPr lang="es-GT" dirty="0"/>
              <a:t>El sistema estaba diseñado para ser conectado a un televisor y los programas se almacenaban en una casetera, la cual debía  ser conectada a la VIC-20.</a:t>
            </a:r>
          </a:p>
          <a:p>
            <a:pPr fontAlgn="base"/>
            <a:r>
              <a:rPr lang="es-GT" dirty="0"/>
              <a:t>1981: La Commodore 64 reemplazó a la VIC-20. Este novedoso modelo utilizaba un microprocesador 6510 que le otorgaba una capacidad de procesamiento de 64k. Además, la Commodore 64 podía integrarse a un disk drive para ejecutar los programas y el almacenamiento de la información.</a:t>
            </a:r>
          </a:p>
          <a:p>
            <a:endParaRPr lang="es-GT" dirty="0"/>
          </a:p>
        </p:txBody>
      </p:sp>
    </p:spTree>
    <p:extLst>
      <p:ext uri="{BB962C8B-B14F-4D97-AF65-F5344CB8AC3E}">
        <p14:creationId xmlns:p14="http://schemas.microsoft.com/office/powerpoint/2010/main" val="31722111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a:stretch>
            <a:fillRect/>
          </a:stretch>
        </p:blipFill>
        <p:spPr>
          <a:xfrm>
            <a:off x="1707595" y="2707776"/>
            <a:ext cx="2438638" cy="3317875"/>
          </a:xfrm>
          <a:prstGeom prst="rect">
            <a:avLst/>
          </a:prstGeom>
        </p:spPr>
      </p:pic>
      <p:pic>
        <p:nvPicPr>
          <p:cNvPr id="5" name="Imagen 4"/>
          <p:cNvPicPr>
            <a:picLocks noChangeAspect="1"/>
          </p:cNvPicPr>
          <p:nvPr/>
        </p:nvPicPr>
        <p:blipFill>
          <a:blip r:embed="rId3"/>
          <a:stretch>
            <a:fillRect/>
          </a:stretch>
        </p:blipFill>
        <p:spPr>
          <a:xfrm>
            <a:off x="8086854" y="3149448"/>
            <a:ext cx="2857500" cy="2724150"/>
          </a:xfrm>
          <a:prstGeom prst="rect">
            <a:avLst/>
          </a:prstGeom>
        </p:spPr>
      </p:pic>
      <p:pic>
        <p:nvPicPr>
          <p:cNvPr id="6" name="Imagen 5"/>
          <p:cNvPicPr>
            <a:picLocks noChangeAspect="1"/>
          </p:cNvPicPr>
          <p:nvPr/>
        </p:nvPicPr>
        <p:blipFill>
          <a:blip r:embed="rId4"/>
          <a:stretch>
            <a:fillRect/>
          </a:stretch>
        </p:blipFill>
        <p:spPr>
          <a:xfrm>
            <a:off x="4719964" y="1183840"/>
            <a:ext cx="2476500" cy="1809750"/>
          </a:xfrm>
          <a:prstGeom prst="rect">
            <a:avLst/>
          </a:prstGeom>
        </p:spPr>
      </p:pic>
    </p:spTree>
    <p:extLst>
      <p:ext uri="{BB962C8B-B14F-4D97-AF65-F5344CB8AC3E}">
        <p14:creationId xmlns:p14="http://schemas.microsoft.com/office/powerpoint/2010/main" val="39128635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GT" dirty="0" smtClean="0"/>
              <a:t>Quinta Generación </a:t>
            </a:r>
            <a:br>
              <a:rPr lang="es-GT" dirty="0" smtClean="0"/>
            </a:br>
            <a:r>
              <a:rPr lang="es-GT" dirty="0" smtClean="0"/>
              <a:t>(1982 a Actualidad)</a:t>
            </a:r>
            <a:endParaRPr lang="es-GT" dirty="0"/>
          </a:p>
        </p:txBody>
      </p:sp>
      <p:sp>
        <p:nvSpPr>
          <p:cNvPr id="3" name="Marcador de contenido 2"/>
          <p:cNvSpPr>
            <a:spLocks noGrp="1"/>
          </p:cNvSpPr>
          <p:nvPr>
            <p:ph idx="1"/>
          </p:nvPr>
        </p:nvSpPr>
        <p:spPr/>
        <p:txBody>
          <a:bodyPr>
            <a:normAutofit fontScale="92500" lnSpcReduction="20000"/>
          </a:bodyPr>
          <a:lstStyle/>
          <a:p>
            <a:r>
              <a:rPr lang="es-GT" dirty="0"/>
              <a:t>El propósito de la Inteligencia Artificial es equipar a las Computadoras con "Inteligencia Humana" y con la capacidad de razonar para encontrar soluciones. Otro factor fundamental del diseño, la capacidad de la Computadora para reconocer patrones y secuencias de procesamiento que haya encontrado previamente, (programación Heurística) que permita a la Computadora recordar resultados previos e incluirlos en el procesamiento, en esencia, la Computadora aprenderá a partir de sus propias experiencias usará sus Datos originales para obtener la respuesta por medio del razonamiento y conservará esos resultados para posteriores tareas de procesamiento y toma de decisiones. El conocimiento recién adquirido le servirá como base para la próxima serie de soluciones.</a:t>
            </a:r>
            <a:br>
              <a:rPr lang="es-GT" dirty="0"/>
            </a:br>
            <a:endParaRPr lang="es-GT" dirty="0"/>
          </a:p>
        </p:txBody>
      </p:sp>
    </p:spTree>
    <p:extLst>
      <p:ext uri="{BB962C8B-B14F-4D97-AF65-F5344CB8AC3E}">
        <p14:creationId xmlns:p14="http://schemas.microsoft.com/office/powerpoint/2010/main" val="217305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l"/>
            <a:r>
              <a:rPr lang="es-GT" dirty="0" smtClean="0"/>
              <a:t>Liceo Compu Market</a:t>
            </a:r>
            <a:endParaRPr lang="es-GT" dirty="0"/>
          </a:p>
        </p:txBody>
      </p:sp>
      <p:sp>
        <p:nvSpPr>
          <p:cNvPr id="3" name="Marcador de contenido 2"/>
          <p:cNvSpPr>
            <a:spLocks noGrp="1"/>
          </p:cNvSpPr>
          <p:nvPr>
            <p:ph idx="1"/>
          </p:nvPr>
        </p:nvSpPr>
        <p:spPr>
          <a:xfrm>
            <a:off x="5767193" y="4922728"/>
            <a:ext cx="5769278" cy="1003243"/>
          </a:xfrm>
        </p:spPr>
        <p:txBody>
          <a:bodyPr/>
          <a:lstStyle/>
          <a:p>
            <a:r>
              <a:rPr lang="es-GT" dirty="0" smtClean="0"/>
              <a:t>Anthony Eduardo Chan Toledo</a:t>
            </a:r>
          </a:p>
          <a:p>
            <a:r>
              <a:rPr lang="es-GT" dirty="0" smtClean="0"/>
              <a:t>5to Baco “A”</a:t>
            </a:r>
            <a:endParaRPr lang="es-GT" dirty="0"/>
          </a:p>
        </p:txBody>
      </p:sp>
    </p:spTree>
    <p:extLst>
      <p:ext uri="{BB962C8B-B14F-4D97-AF65-F5344CB8AC3E}">
        <p14:creationId xmlns:p14="http://schemas.microsoft.com/office/powerpoint/2010/main" val="295062240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295401" y="1002082"/>
            <a:ext cx="9163832" cy="3782860"/>
          </a:xfrm>
        </p:spPr>
        <p:txBody>
          <a:bodyPr>
            <a:normAutofit fontScale="55000" lnSpcReduction="20000"/>
          </a:bodyPr>
          <a:lstStyle/>
          <a:p>
            <a:r>
              <a:rPr lang="es-GT" dirty="0"/>
              <a:t/>
            </a:r>
            <a:br>
              <a:rPr lang="es-GT" dirty="0"/>
            </a:br>
            <a:r>
              <a:rPr lang="es-GT" dirty="0"/>
              <a:t>Características Principales:</a:t>
            </a:r>
            <a:r>
              <a:rPr lang="es-GT" dirty="0"/>
              <a:t/>
            </a:r>
            <a:br>
              <a:rPr lang="es-GT" dirty="0"/>
            </a:br>
            <a:r>
              <a:rPr lang="es-GT" dirty="0"/>
              <a:t/>
            </a:r>
            <a:br>
              <a:rPr lang="es-GT" dirty="0"/>
            </a:br>
            <a:r>
              <a:rPr lang="es-GT" dirty="0"/>
              <a:t>Mayor velocidad. </a:t>
            </a:r>
            <a:r>
              <a:rPr lang="es-GT" dirty="0"/>
              <a:t/>
            </a:r>
            <a:br>
              <a:rPr lang="es-GT" dirty="0"/>
            </a:br>
            <a:r>
              <a:rPr lang="es-GT" dirty="0"/>
              <a:t/>
            </a:r>
            <a:br>
              <a:rPr lang="es-GT" dirty="0"/>
            </a:br>
            <a:r>
              <a:rPr lang="es-GT" dirty="0"/>
              <a:t>Mayor miniaturización de los elementos. </a:t>
            </a:r>
            <a:r>
              <a:rPr lang="es-GT" dirty="0"/>
              <a:t/>
            </a:r>
            <a:br>
              <a:rPr lang="es-GT" dirty="0"/>
            </a:br>
            <a:r>
              <a:rPr lang="es-GT" dirty="0"/>
              <a:t/>
            </a:r>
            <a:br>
              <a:rPr lang="es-GT" dirty="0"/>
            </a:br>
            <a:r>
              <a:rPr lang="es-GT" dirty="0"/>
              <a:t>Aumenta la capacidad de memoria. </a:t>
            </a:r>
            <a:r>
              <a:rPr lang="es-GT" dirty="0"/>
              <a:t/>
            </a:r>
            <a:br>
              <a:rPr lang="es-GT" dirty="0"/>
            </a:br>
            <a:r>
              <a:rPr lang="es-GT" dirty="0"/>
              <a:t/>
            </a:r>
            <a:br>
              <a:rPr lang="es-GT" dirty="0"/>
            </a:br>
            <a:r>
              <a:rPr lang="es-GT" dirty="0"/>
              <a:t>Multiprocesador (Procesadores interconectados). </a:t>
            </a:r>
            <a:r>
              <a:rPr lang="es-GT" dirty="0"/>
              <a:t/>
            </a:r>
            <a:br>
              <a:rPr lang="es-GT" dirty="0"/>
            </a:br>
            <a:r>
              <a:rPr lang="es-GT" dirty="0"/>
              <a:t/>
            </a:r>
            <a:br>
              <a:rPr lang="es-GT" dirty="0"/>
            </a:br>
            <a:r>
              <a:rPr lang="es-GT" dirty="0"/>
              <a:t>Lenguaje Natural. </a:t>
            </a:r>
            <a:r>
              <a:rPr lang="es-GT" dirty="0"/>
              <a:t/>
            </a:r>
            <a:br>
              <a:rPr lang="es-GT" dirty="0"/>
            </a:br>
            <a:r>
              <a:rPr lang="es-GT" dirty="0"/>
              <a:t/>
            </a:r>
            <a:br>
              <a:rPr lang="es-GT" dirty="0"/>
            </a:br>
            <a:r>
              <a:rPr lang="es-GT" dirty="0"/>
              <a:t>Lenguajes de programación: PROGOL (Programming Logic) y LISP (List Processing). </a:t>
            </a:r>
            <a:r>
              <a:rPr lang="es-GT" dirty="0"/>
              <a:t/>
            </a:r>
            <a:br>
              <a:rPr lang="es-GT" dirty="0"/>
            </a:br>
            <a:r>
              <a:rPr lang="es-GT" dirty="0"/>
              <a:t/>
            </a:r>
            <a:br>
              <a:rPr lang="es-GT" dirty="0"/>
            </a:br>
            <a:r>
              <a:rPr lang="es-GT" dirty="0"/>
              <a:t>Máquinas activadas por la voz que pueden responder a palabras habladas en diversas lenguas y dialectos. </a:t>
            </a:r>
            <a:r>
              <a:rPr lang="es-GT" dirty="0"/>
              <a:t/>
            </a:r>
            <a:br>
              <a:rPr lang="es-GT" dirty="0"/>
            </a:br>
            <a:r>
              <a:rPr lang="es-GT" dirty="0"/>
              <a:t/>
            </a:r>
            <a:br>
              <a:rPr lang="es-GT" dirty="0"/>
            </a:br>
            <a:r>
              <a:rPr lang="es-GT" dirty="0"/>
              <a:t>Capacidad de traducción entre lenguajes que permitirá la traducción instantánea de lenguajes hablados y escritos. </a:t>
            </a:r>
            <a:r>
              <a:rPr lang="es-GT" dirty="0"/>
              <a:t/>
            </a:r>
            <a:br>
              <a:rPr lang="es-GT" dirty="0"/>
            </a:br>
            <a:r>
              <a:rPr lang="es-GT" dirty="0"/>
              <a:t/>
            </a:r>
            <a:br>
              <a:rPr lang="es-GT" dirty="0"/>
            </a:br>
            <a:r>
              <a:rPr lang="es-GT" dirty="0"/>
              <a:t>Elaboración inteligente del saber y número tratamiento de datos. </a:t>
            </a:r>
            <a:r>
              <a:rPr lang="es-GT" dirty="0"/>
              <a:t/>
            </a:r>
            <a:br>
              <a:rPr lang="es-GT" dirty="0"/>
            </a:br>
            <a:r>
              <a:rPr lang="es-GT" dirty="0"/>
              <a:t/>
            </a:r>
            <a:br>
              <a:rPr lang="es-GT" dirty="0"/>
            </a:br>
            <a:r>
              <a:rPr lang="es-GT" dirty="0"/>
              <a:t>Características de procesamiento similares a las secuencias de procesamiento Humano. </a:t>
            </a:r>
            <a:endParaRPr lang="es-GT" dirty="0"/>
          </a:p>
        </p:txBody>
      </p:sp>
    </p:spTree>
    <p:extLst>
      <p:ext uri="{BB962C8B-B14F-4D97-AF65-F5344CB8AC3E}">
        <p14:creationId xmlns:p14="http://schemas.microsoft.com/office/powerpoint/2010/main" val="25010457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a:stretch>
            <a:fillRect/>
          </a:stretch>
        </p:blipFill>
        <p:spPr>
          <a:xfrm>
            <a:off x="961618" y="1283639"/>
            <a:ext cx="3835852" cy="2938263"/>
          </a:xfrm>
          <a:prstGeom prst="rect">
            <a:avLst/>
          </a:prstGeom>
        </p:spPr>
      </p:pic>
      <p:pic>
        <p:nvPicPr>
          <p:cNvPr id="5" name="Imagen 4"/>
          <p:cNvPicPr>
            <a:picLocks noChangeAspect="1"/>
          </p:cNvPicPr>
          <p:nvPr/>
        </p:nvPicPr>
        <p:blipFill>
          <a:blip r:embed="rId3"/>
          <a:stretch>
            <a:fillRect/>
          </a:stretch>
        </p:blipFill>
        <p:spPr>
          <a:xfrm>
            <a:off x="7334576" y="3038258"/>
            <a:ext cx="3575851" cy="2367288"/>
          </a:xfrm>
          <a:prstGeom prst="rect">
            <a:avLst/>
          </a:prstGeom>
        </p:spPr>
      </p:pic>
    </p:spTree>
    <p:extLst>
      <p:ext uri="{BB962C8B-B14F-4D97-AF65-F5344CB8AC3E}">
        <p14:creationId xmlns:p14="http://schemas.microsoft.com/office/powerpoint/2010/main" val="38234084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Historia de la </a:t>
            </a:r>
            <a:r>
              <a:rPr lang="es-GT" dirty="0" err="1" smtClean="0"/>
              <a:t>Programacion</a:t>
            </a:r>
            <a:endParaRPr lang="es-GT" dirty="0"/>
          </a:p>
        </p:txBody>
      </p:sp>
      <p:sp>
        <p:nvSpPr>
          <p:cNvPr id="3" name="Marcador de contenido 2"/>
          <p:cNvSpPr>
            <a:spLocks noGrp="1"/>
          </p:cNvSpPr>
          <p:nvPr>
            <p:ph idx="1"/>
          </p:nvPr>
        </p:nvSpPr>
        <p:spPr/>
        <p:txBody>
          <a:bodyPr>
            <a:normAutofit fontScale="62500" lnSpcReduction="20000"/>
          </a:bodyPr>
          <a:lstStyle/>
          <a:p>
            <a:r>
              <a:rPr lang="es-GT" dirty="0"/>
              <a:t>Para crear un </a:t>
            </a:r>
            <a:r>
              <a:rPr lang="es-GT" dirty="0">
                <a:hlinkClick r:id="rId2" tooltip="Programa informático"/>
              </a:rPr>
              <a:t>programa</a:t>
            </a:r>
            <a:r>
              <a:rPr lang="es-GT" dirty="0"/>
              <a:t>, y que la computadora lo interprete y ejecute las instrucciones escritas en él, debe escribirse en un </a:t>
            </a:r>
            <a:r>
              <a:rPr lang="es-GT" dirty="0">
                <a:hlinkClick r:id="rId3" tooltip="Lenguaje de programación"/>
              </a:rPr>
              <a:t>lenguaje de programación</a:t>
            </a:r>
            <a:r>
              <a:rPr lang="es-GT" dirty="0"/>
              <a:t>. En sus inicios las computadoras interpretaban solo instrucciones en un lenguaje específico, del más bajo nivel, conocido como </a:t>
            </a:r>
            <a:r>
              <a:rPr lang="es-GT" dirty="0">
                <a:hlinkClick r:id="rId4" tooltip="Código máquina"/>
              </a:rPr>
              <a:t>código máquina</a:t>
            </a:r>
            <a:r>
              <a:rPr lang="es-GT" dirty="0"/>
              <a:t>, siendo éste excesivamente complicado para programar. De hecho solo consiste en cadenas de números 1 y 0 (</a:t>
            </a:r>
            <a:r>
              <a:rPr lang="es-GT" dirty="0">
                <a:hlinkClick r:id="rId5" tooltip="Sistema binario"/>
              </a:rPr>
              <a:t>sistema binario</a:t>
            </a:r>
            <a:r>
              <a:rPr lang="es-GT" dirty="0"/>
              <a:t>). Para facilitar el trabajo de programación, los primeros científicos, que trabajaban en el área, decidieron reemplazar las instrucciones, secuencias de unos y ceros, por palabras o abreviaturas provenientes del </a:t>
            </a:r>
            <a:r>
              <a:rPr lang="es-GT" dirty="0">
                <a:hlinkClick r:id="rId6" tooltip="Idioma inglés"/>
              </a:rPr>
              <a:t>inglés</a:t>
            </a:r>
            <a:r>
              <a:rPr lang="es-GT" dirty="0"/>
              <a:t>; las codificaron y crearon así un lenguaje de mayor nivel, que se conoce como </a:t>
            </a:r>
            <a:r>
              <a:rPr lang="es-GT" dirty="0" err="1"/>
              <a:t>Assembly</a:t>
            </a:r>
            <a:r>
              <a:rPr lang="es-GT" dirty="0"/>
              <a:t> o </a:t>
            </a:r>
            <a:r>
              <a:rPr lang="es-GT" dirty="0">
                <a:hlinkClick r:id="rId7" tooltip="Lenguaje ensamblador"/>
              </a:rPr>
              <a:t>lenguaje ensamblador</a:t>
            </a:r>
            <a:r>
              <a:rPr lang="es-GT" dirty="0"/>
              <a:t>. Por ejemplo, para sumar se podría usar la letra A de la palabra inglesa </a:t>
            </a:r>
            <a:r>
              <a:rPr lang="es-GT" i="1" dirty="0" err="1"/>
              <a:t>add</a:t>
            </a:r>
            <a:r>
              <a:rPr lang="es-GT" dirty="0"/>
              <a:t> (sumar). En realidad escribir en lenguaje ensamblador es básicamente lo mismo que hacerlo en lenguaje máquina, pero las letras y palabras son bastante más fáciles de recordar y entender que secuencias de números binarios. A medida que la complejidad de las tareas que realizaban las computadoras aumentaba, se hizo necesario disponer de un método sencillo para programar. Entonces, se crearon los </a:t>
            </a:r>
            <a:r>
              <a:rPr lang="es-GT" dirty="0">
                <a:hlinkClick r:id="rId8" tooltip="Lenguaje de alto nivel"/>
              </a:rPr>
              <a:t>lenguajes de alto nivel</a:t>
            </a:r>
            <a:r>
              <a:rPr lang="es-GT" dirty="0"/>
              <a:t>. Mientras que una tarea tan trivial como multiplicar dos números puede necesitar un conjunto de instrucciones en lenguaje ensamblador, en un lenguaje de alto nivel bastará con solo una. Una vez que se termina de escribir un programa, sea en ensamblador o en algunos lenguajes de alto nivel, es necesario </a:t>
            </a:r>
            <a:r>
              <a:rPr lang="es-GT" dirty="0">
                <a:hlinkClick r:id="rId9" tooltip="Compilador"/>
              </a:rPr>
              <a:t>compilarlo</a:t>
            </a:r>
            <a:r>
              <a:rPr lang="es-GT" dirty="0"/>
              <a:t>, es decir, traducirlo completo a lenguaje máquina.</a:t>
            </a:r>
            <a:r>
              <a:rPr lang="es-GT" baseline="30000" dirty="0">
                <a:hlinkClick r:id="rId10"/>
              </a:rPr>
              <a:t>1</a:t>
            </a:r>
            <a:r>
              <a:rPr lang="es-GT" dirty="0"/>
              <a:t> Eventualmente será necesaria otra fase denominada comúnmente </a:t>
            </a:r>
            <a:r>
              <a:rPr lang="es-GT" i="1" dirty="0">
                <a:hlinkClick r:id="rId11" tooltip="Enlazador"/>
              </a:rPr>
              <a:t>link</a:t>
            </a:r>
            <a:r>
              <a:rPr lang="es-GT" dirty="0">
                <a:hlinkClick r:id="rId11" tooltip="Enlazador"/>
              </a:rPr>
              <a:t> o enlace</a:t>
            </a:r>
            <a:r>
              <a:rPr lang="es-GT" dirty="0"/>
              <a:t>, durante la cual se anexan al código, generado durante la compilación, los recursos necesarios de alguna </a:t>
            </a:r>
            <a:r>
              <a:rPr lang="es-GT" dirty="0">
                <a:hlinkClick r:id="rId12" tooltip="Biblioteca (informática)"/>
              </a:rPr>
              <a:t>biblioteca</a:t>
            </a:r>
            <a:r>
              <a:rPr lang="es-GT" dirty="0"/>
              <a:t>. En algunos lenguajes de programación, puede no ser requerido el proceso de compilación y enlace, ya que pueden trabajar en modo </a:t>
            </a:r>
            <a:r>
              <a:rPr lang="es-GT" dirty="0">
                <a:hlinkClick r:id="rId13" tooltip="Intérprete (informática)"/>
              </a:rPr>
              <a:t>intérprete</a:t>
            </a:r>
            <a:r>
              <a:rPr lang="es-GT" dirty="0"/>
              <a:t>. Esta modalidad de trabajo es equivalente pero se realiza </a:t>
            </a:r>
            <a:r>
              <a:rPr lang="es-GT" dirty="0">
                <a:hlinkClick r:id="rId14" tooltip="Instrucción informática"/>
              </a:rPr>
              <a:t>instrucción</a:t>
            </a:r>
            <a:r>
              <a:rPr lang="es-GT" dirty="0"/>
              <a:t> por instrucción, a medida que es ejecutado el programa.</a:t>
            </a:r>
            <a:endParaRPr lang="es-GT" dirty="0"/>
          </a:p>
        </p:txBody>
      </p:sp>
    </p:spTree>
    <p:extLst>
      <p:ext uri="{BB962C8B-B14F-4D97-AF65-F5344CB8AC3E}">
        <p14:creationId xmlns:p14="http://schemas.microsoft.com/office/powerpoint/2010/main" val="24897401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295401" y="1227551"/>
            <a:ext cx="9601196" cy="4648317"/>
          </a:xfrm>
        </p:spPr>
        <p:txBody>
          <a:bodyPr>
            <a:normAutofit fontScale="70000" lnSpcReduction="20000"/>
          </a:bodyPr>
          <a:lstStyle/>
          <a:p>
            <a:r>
              <a:rPr lang="es-GT" dirty="0"/>
              <a:t>Tipos de lenguajes de programación Los tipos más importantes de lenguajes de programación son</a:t>
            </a:r>
            <a:r>
              <a:rPr lang="es-GT" dirty="0" smtClean="0"/>
              <a:t>:</a:t>
            </a:r>
          </a:p>
          <a:p>
            <a:pPr marL="0" indent="0">
              <a:buNone/>
            </a:pPr>
            <a:r>
              <a:rPr lang="es-GT" dirty="0" smtClean="0"/>
              <a:t> </a:t>
            </a:r>
            <a:r>
              <a:rPr lang="es-GT" dirty="0"/>
              <a:t>• Lenguajes Imperativos Su origen es la propia arquitectura de von Neumann, que consta de una secuencia de celdas (memoria) en las cuales se pueden guardar datos e instrucciones, y de un procesador capaz de ejecutar de manera secuencial una serie de operaciones (</a:t>
            </a:r>
            <a:r>
              <a:rPr lang="es-GT" dirty="0" err="1"/>
              <a:t>ó</a:t>
            </a:r>
            <a:r>
              <a:rPr lang="es-GT" dirty="0"/>
              <a:t> comandos) principalmente aritméticas y booleanas. En general, un lenguaje imperativo ofrece al programador conceptos que se traducen de forma natural al modelo de la máquina. Ejemplos: FORTRAN, Algol, Pascal, C, Modula-2, Ada. El programador tiene que traducir la solución abstracta del problema a términos muy primitivos, cercanos a la máquina, por lo que los programas son más "comprensibles" para la máquina que para el hombre. Esto es una desventaja para nosotros que hace que sea sumamente complicado construir código en lenguaje imperativo. Lo bueno de este lenguaje es que es tan cercano al lenguaje de la máquina que la eficiencia en la ejecución es altísima. </a:t>
            </a:r>
            <a:endParaRPr lang="es-GT" dirty="0" smtClean="0"/>
          </a:p>
          <a:p>
            <a:pPr marL="0" indent="0">
              <a:buNone/>
            </a:pPr>
            <a:r>
              <a:rPr lang="es-GT" dirty="0" smtClean="0"/>
              <a:t>• </a:t>
            </a:r>
            <a:r>
              <a:rPr lang="es-GT" dirty="0"/>
              <a:t>Lenguajes Funcionales Los matemáticos resuelven problemas usando el concepto de función, que convierte datos en resultados. Sabiendo cómo evaluar una función, usando la computadora, podríamos resolver automáticamente muchos problemas. Este fue el pensamiento que llevó a la creación de los lenguajes de programación funcionales. Además se aprovechó la posibilidad que tienen las funciones para manipular datos simbólicos, y no solamente numéricos, y la propiedad de las funciones que les permite componer, creando de esta manera, la oportunidad para resolver problemas complejos a partir de las soluciones a</a:t>
            </a:r>
          </a:p>
        </p:txBody>
      </p:sp>
    </p:spTree>
    <p:extLst>
      <p:ext uri="{BB962C8B-B14F-4D97-AF65-F5344CB8AC3E}">
        <p14:creationId xmlns:p14="http://schemas.microsoft.com/office/powerpoint/2010/main" val="141165977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295401" y="1177447"/>
            <a:ext cx="9601196" cy="4698421"/>
          </a:xfrm>
        </p:spPr>
        <p:txBody>
          <a:bodyPr>
            <a:normAutofit fontScale="70000" lnSpcReduction="20000"/>
          </a:bodyPr>
          <a:lstStyle/>
          <a:p>
            <a:r>
              <a:rPr lang="es-GT" dirty="0"/>
              <a:t>• Lenguajes Lógicos Otra forma de razonar para resolver problemas en matemáticas se fundamenta en la lógica de primer orden. El conocimiento básico de las matemáticas se puede representar en la lógica en forma de axiomas, a los cuales se añaden reglas formales para deducir cosas verdaderas (teoremas). Gracias al trabajo de algunos matemáticos, de finales de siglo pasado y principios de éste, se encontró la manera de automatizar computacionalmente el razonamiento lógico -particularmente para un subconjunto significativo de la lógica de primer orden- que permitió que la lógica matemática diera origen a otro tipo de lenguajes de programación, conocidos como lenguajes lógicos. También se conoce a estos lenguajes, y a los funcionales, como lenguajes declarativos, porque para solucionar un problema el programador solo tiene que describirlo con axiomas y reglas de deducción en el caso de la programación lógica y con funciones en el caso de la programación funcional. </a:t>
            </a:r>
            <a:endParaRPr lang="es-GT" dirty="0" smtClean="0"/>
          </a:p>
          <a:p>
            <a:r>
              <a:rPr lang="es-GT" dirty="0"/>
              <a:t>Lenguajes Orientados a Objetos A mediados de los años 60 se empezó a usar las computadoras para la simulación de problemas del mundo real. Pero el mundo real está lleno de objetos, en la mayoría de los casos complejos, los cuales difícilmente se traducen a los tipos de datos primitivos de los lenguajes imperativos. Así surgió el concepto de objeto y sus colecciones (clases de objetos), que permitieron introducir abstracciones de datos a los lenguajes de programación. La posibilidad de reutilización del código y sus indispensables modificaciones, se reflejaron en la idea de las jerarquías de herencia de clases. También surgió el concepto de polimorfismo introducido vía procedimientos virtuales. Todos estos conceptos (que hoy identificamos como conceptos del modelo de objetos) fueron presentados en el lenguaje Simula 67, desde el año 1967, aunque este lenguaje estaba enfocado a aplicaciones de simulación discreta. </a:t>
            </a:r>
          </a:p>
        </p:txBody>
      </p:sp>
    </p:spTree>
    <p:extLst>
      <p:ext uri="{BB962C8B-B14F-4D97-AF65-F5344CB8AC3E}">
        <p14:creationId xmlns:p14="http://schemas.microsoft.com/office/powerpoint/2010/main" val="165216438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295401" y="1315233"/>
            <a:ext cx="9601196" cy="4560635"/>
          </a:xfrm>
        </p:spPr>
        <p:txBody>
          <a:bodyPr>
            <a:normAutofit/>
          </a:bodyPr>
          <a:lstStyle/>
          <a:p>
            <a:r>
              <a:rPr lang="es-GT" dirty="0"/>
              <a:t>Lenguajes Concurrentes, Paralelos y Distribuidos El origen de los conceptos para el manejo de concurrencia, paralelismo y distribución está en el deseo de aprovechar al máximo la arquitectura von Neumann y sus modalidades reflejadas en conexiones paralelas y distribuidas. Esto fue un tema importante sobre todo cuando las computadoras eran caras y escasas; el sistema operativo tenía que ofrecer la ejecución concurrente y segura de programas de varios usuarios, que desde distintos terminales utilizaban un solo procesador, y así surgió la necesidad de introducir algunos conceptos de programación concurrente para programar los sistemas operativos. </a:t>
            </a:r>
          </a:p>
        </p:txBody>
      </p:sp>
    </p:spTree>
    <p:extLst>
      <p:ext uri="{BB962C8B-B14F-4D97-AF65-F5344CB8AC3E}">
        <p14:creationId xmlns:p14="http://schemas.microsoft.com/office/powerpoint/2010/main" val="372519589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974682" y="956239"/>
            <a:ext cx="4324610" cy="2432593"/>
          </a:xfrm>
          <a:prstGeom prst="rect">
            <a:avLst/>
          </a:prstGeom>
        </p:spPr>
      </p:pic>
      <p:pic>
        <p:nvPicPr>
          <p:cNvPr id="3" name="Imagen 2"/>
          <p:cNvPicPr>
            <a:picLocks noChangeAspect="1"/>
          </p:cNvPicPr>
          <p:nvPr/>
        </p:nvPicPr>
        <p:blipFill>
          <a:blip r:embed="rId3"/>
          <a:stretch>
            <a:fillRect/>
          </a:stretch>
        </p:blipFill>
        <p:spPr>
          <a:xfrm>
            <a:off x="6761706" y="956239"/>
            <a:ext cx="4010677" cy="2516014"/>
          </a:xfrm>
          <a:prstGeom prst="rect">
            <a:avLst/>
          </a:prstGeom>
        </p:spPr>
      </p:pic>
      <p:pic>
        <p:nvPicPr>
          <p:cNvPr id="4" name="Imagen 3"/>
          <p:cNvPicPr>
            <a:picLocks noChangeAspect="1"/>
          </p:cNvPicPr>
          <p:nvPr/>
        </p:nvPicPr>
        <p:blipFill>
          <a:blip r:embed="rId4"/>
          <a:stretch>
            <a:fillRect/>
          </a:stretch>
        </p:blipFill>
        <p:spPr>
          <a:xfrm>
            <a:off x="3909687" y="3684181"/>
            <a:ext cx="3355409" cy="2316464"/>
          </a:xfrm>
          <a:prstGeom prst="rect">
            <a:avLst/>
          </a:prstGeom>
        </p:spPr>
      </p:pic>
    </p:spTree>
    <p:extLst>
      <p:ext uri="{BB962C8B-B14F-4D97-AF65-F5344CB8AC3E}">
        <p14:creationId xmlns:p14="http://schemas.microsoft.com/office/powerpoint/2010/main" val="27492039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Mantenimiento Preventivo</a:t>
            </a:r>
            <a:endParaRPr lang="es-GT" dirty="0"/>
          </a:p>
        </p:txBody>
      </p:sp>
      <p:sp>
        <p:nvSpPr>
          <p:cNvPr id="3" name="Marcador de contenido 2"/>
          <p:cNvSpPr>
            <a:spLocks noGrp="1"/>
          </p:cNvSpPr>
          <p:nvPr>
            <p:ph idx="1"/>
          </p:nvPr>
        </p:nvSpPr>
        <p:spPr/>
        <p:txBody>
          <a:bodyPr>
            <a:normAutofit fontScale="70000" lnSpcReduction="20000"/>
          </a:bodyPr>
          <a:lstStyle/>
          <a:p>
            <a:r>
              <a:rPr lang="es-GT" dirty="0"/>
              <a:t>En las operaciones de </a:t>
            </a:r>
            <a:r>
              <a:rPr lang="es-GT" dirty="0">
                <a:hlinkClick r:id="rId2" tooltip="Mantenimiento"/>
              </a:rPr>
              <a:t>mantenimiento</a:t>
            </a:r>
            <a:r>
              <a:rPr lang="es-GT" dirty="0"/>
              <a:t>, el </a:t>
            </a:r>
            <a:r>
              <a:rPr lang="es-GT" b="1" dirty="0"/>
              <a:t>mantenimiento preventivo</a:t>
            </a:r>
            <a:r>
              <a:rPr lang="es-GT" dirty="0"/>
              <a:t> es el destinado a la conservación de equipos o instalaciones mediante la realización de revisión y reparación que garanticen su buen funcionamiento y fiabilidad. El mantenimiento preventivo se realiza en equipos en condiciones de funcionamiento, por oposición al </a:t>
            </a:r>
            <a:r>
              <a:rPr lang="es-GT" dirty="0">
                <a:hlinkClick r:id="rId3" tooltip="Mantenimiento correctivo"/>
              </a:rPr>
              <a:t>mantenimiento correctivo</a:t>
            </a:r>
            <a:r>
              <a:rPr lang="es-GT" dirty="0"/>
              <a:t> que repara o pone en condiciones de funcionamiento aquellos que dejaron de funcionar o están dañados.</a:t>
            </a:r>
          </a:p>
          <a:p>
            <a:r>
              <a:rPr lang="es-GT" dirty="0"/>
              <a:t>El primer objetivo del mantenimiento es evitar o mitigar las consecuencias de los fallos del equipo, logrando prevenir las incidencias antes de que estas ocurran. Las tareas de mantenimiento preventivo pueden incluir acciones como cambio de piezas desgastadas, cambios de aceites y lubricantes, etc. El mantenimiento preventivo debe evitar los fallos en el equipo antes de que estos ocurran.</a:t>
            </a:r>
          </a:p>
          <a:p>
            <a:r>
              <a:rPr lang="es-GT" dirty="0"/>
              <a:t>Algunos de los métodos más habituales para determinar que procesos de mantenimiento preventivo deben llevarse a cabo son las recomendaciones de los fabricantes, la legislación vigente, las recomendaciones de expertos y las acciones llevadas a cabo sobre activos similares.</a:t>
            </a:r>
          </a:p>
          <a:p>
            <a:endParaRPr lang="es-GT" dirty="0"/>
          </a:p>
        </p:txBody>
      </p:sp>
    </p:spTree>
    <p:extLst>
      <p:ext uri="{BB962C8B-B14F-4D97-AF65-F5344CB8AC3E}">
        <p14:creationId xmlns:p14="http://schemas.microsoft.com/office/powerpoint/2010/main" val="40829464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Tipos de Mantenimiento Preventivo</a:t>
            </a:r>
            <a:endParaRPr lang="es-GT" dirty="0"/>
          </a:p>
        </p:txBody>
      </p:sp>
      <p:sp>
        <p:nvSpPr>
          <p:cNvPr id="3" name="Marcador de contenido 2"/>
          <p:cNvSpPr>
            <a:spLocks noGrp="1"/>
          </p:cNvSpPr>
          <p:nvPr>
            <p:ph idx="1"/>
          </p:nvPr>
        </p:nvSpPr>
        <p:spPr/>
        <p:txBody>
          <a:bodyPr>
            <a:normAutofit fontScale="70000" lnSpcReduction="20000"/>
          </a:bodyPr>
          <a:lstStyle/>
          <a:p>
            <a:r>
              <a:rPr lang="es-GT" dirty="0"/>
              <a:t>El </a:t>
            </a:r>
            <a:r>
              <a:rPr lang="es-GT" b="1" dirty="0"/>
              <a:t>mantenimiento programado</a:t>
            </a:r>
            <a:r>
              <a:rPr lang="es-GT" dirty="0"/>
              <a:t>, donde las revisiones se realizan por tiempo, kilometraje, horas de funcionamiento, etc. Así si ponemos por ejemplo un automóvil, y determinamos un mantenimiento programado, la presión de las ruedas se revisa cada tres meses, el aceite del motor se cambia cada 10 000 km, y la correa de distribución cada 90 000 km.</a:t>
            </a:r>
          </a:p>
          <a:p>
            <a:r>
              <a:rPr lang="es-GT" dirty="0"/>
              <a:t>El </a:t>
            </a:r>
            <a:r>
              <a:rPr lang="es-GT" b="1" dirty="0"/>
              <a:t>mantenimiento predictivo</a:t>
            </a:r>
            <a:r>
              <a:rPr lang="es-GT" dirty="0"/>
              <a:t>, trata de determinar el momento en el cual se deben efectuar las reparaciones mediante un seguimiento que determine el periodo máximo de utilización antes de ser reparado.</a:t>
            </a:r>
          </a:p>
          <a:p>
            <a:r>
              <a:rPr lang="es-GT" dirty="0"/>
              <a:t>El </a:t>
            </a:r>
            <a:r>
              <a:rPr lang="es-GT" b="1" dirty="0"/>
              <a:t>mantenimiento de oportunidad</a:t>
            </a:r>
            <a:r>
              <a:rPr lang="es-GT" dirty="0"/>
              <a:t> es aquel que se realiza aprovechando los periodos de no utilización, evitando de este modo parar los equipos o las instalaciones cuando están en uso. Volviendo al ejemplo de nuestro automóvil, si utilizamos el auto solo unos días a la semana y pretendemos hacer un viaje largo con él, es lógico realizar las revisiones y posibles reparaciones en los días en los que no necesitamos el coche, antes de iniciar el viaje, garantizando de este modo su buen funcionamiento durante el mismo.</a:t>
            </a:r>
          </a:p>
          <a:p>
            <a:endParaRPr lang="es-GT" dirty="0"/>
          </a:p>
        </p:txBody>
      </p:sp>
    </p:spTree>
    <p:extLst>
      <p:ext uri="{BB962C8B-B14F-4D97-AF65-F5344CB8AC3E}">
        <p14:creationId xmlns:p14="http://schemas.microsoft.com/office/powerpoint/2010/main" val="168320427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GT" dirty="0"/>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228074210"/>
              </p:ext>
            </p:extLst>
          </p:nvPr>
        </p:nvGraphicFramePr>
        <p:xfrm>
          <a:off x="1295398" y="2482307"/>
          <a:ext cx="9601200" cy="1645920"/>
        </p:xfrm>
        <a:graphic>
          <a:graphicData uri="http://schemas.openxmlformats.org/drawingml/2006/table">
            <a:tbl>
              <a:tblPr firstRow="1" bandRow="1">
                <a:tableStyleId>{5C22544A-7EE6-4342-B048-85BDC9FD1C3A}</a:tableStyleId>
              </a:tblPr>
              <a:tblGrid>
                <a:gridCol w="4800600"/>
                <a:gridCol w="4800600"/>
              </a:tblGrid>
              <a:tr h="243765">
                <a:tc>
                  <a:txBody>
                    <a:bodyPr/>
                    <a:lstStyle/>
                    <a:p>
                      <a:r>
                        <a:rPr lang="es-GT" dirty="0" smtClean="0">
                          <a:solidFill>
                            <a:schemeClr val="tx1"/>
                          </a:solidFill>
                        </a:rPr>
                        <a:t>CAUSAS POSITIVAS </a:t>
                      </a:r>
                      <a:endParaRPr lang="es-GT" dirty="0">
                        <a:solidFill>
                          <a:schemeClr val="tx1"/>
                        </a:solidFill>
                      </a:endParaRPr>
                    </a:p>
                  </a:txBody>
                  <a:tcPr/>
                </a:tc>
                <a:tc>
                  <a:txBody>
                    <a:bodyPr/>
                    <a:lstStyle/>
                    <a:p>
                      <a:r>
                        <a:rPr lang="es-GT" dirty="0" smtClean="0"/>
                        <a:t>CAUSAS</a:t>
                      </a:r>
                      <a:r>
                        <a:rPr lang="es-GT" baseline="0" dirty="0" smtClean="0"/>
                        <a:t> NEGATIVAS</a:t>
                      </a:r>
                      <a:endParaRPr lang="es-GT" dirty="0"/>
                    </a:p>
                  </a:txBody>
                  <a:tcPr/>
                </a:tc>
              </a:tr>
              <a:tr h="601065">
                <a:tc>
                  <a:txBody>
                    <a:bodyPr/>
                    <a:lstStyle/>
                    <a:p>
                      <a:endParaRPr lang="es-GT" dirty="0" smtClean="0"/>
                    </a:p>
                    <a:p>
                      <a:r>
                        <a:rPr lang="es-GT" dirty="0" smtClean="0"/>
                        <a:t>Ayuda</a:t>
                      </a:r>
                      <a:r>
                        <a:rPr lang="es-GT" baseline="0" dirty="0" smtClean="0"/>
                        <a:t> a llevar un  buen control de la maquina </a:t>
                      </a:r>
                      <a:endParaRPr lang="es-GT" dirty="0"/>
                    </a:p>
                  </a:txBody>
                  <a:tcPr/>
                </a:tc>
                <a:tc>
                  <a:txBody>
                    <a:bodyPr/>
                    <a:lstStyle/>
                    <a:p>
                      <a:r>
                        <a:rPr lang="es-GT" dirty="0" smtClean="0"/>
                        <a:t>Si </a:t>
                      </a:r>
                      <a:r>
                        <a:rPr lang="es-GT" baseline="0" dirty="0" smtClean="0"/>
                        <a:t> ala hora que nosotros le damos mantenimiento a la maquina y  no conectamos bien lo cables tendrá un mal funcionamiento</a:t>
                      </a:r>
                      <a:endParaRPr lang="es-GT" dirty="0"/>
                    </a:p>
                  </a:txBody>
                  <a:tcPr/>
                </a:tc>
              </a:tr>
              <a:tr h="243765">
                <a:tc>
                  <a:txBody>
                    <a:bodyPr/>
                    <a:lstStyle/>
                    <a:p>
                      <a:endParaRPr lang="es-GT" dirty="0"/>
                    </a:p>
                  </a:txBody>
                  <a:tcPr/>
                </a:tc>
                <a:tc>
                  <a:txBody>
                    <a:bodyPr/>
                    <a:lstStyle/>
                    <a:p>
                      <a:endParaRPr lang="es-GT" dirty="0"/>
                    </a:p>
                  </a:txBody>
                  <a:tcPr/>
                </a:tc>
              </a:tr>
            </a:tbl>
          </a:graphicData>
        </a:graphic>
      </p:graphicFrame>
    </p:spTree>
    <p:extLst>
      <p:ext uri="{BB962C8B-B14F-4D97-AF65-F5344CB8AC3E}">
        <p14:creationId xmlns:p14="http://schemas.microsoft.com/office/powerpoint/2010/main" val="21522184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err="1" smtClean="0"/>
              <a:t>Indice</a:t>
            </a:r>
            <a:endParaRPr lang="es-GT" dirty="0"/>
          </a:p>
        </p:txBody>
      </p:sp>
      <p:sp>
        <p:nvSpPr>
          <p:cNvPr id="3" name="Marcador de contenido 2"/>
          <p:cNvSpPr>
            <a:spLocks noGrp="1"/>
          </p:cNvSpPr>
          <p:nvPr>
            <p:ph idx="1"/>
          </p:nvPr>
        </p:nvSpPr>
        <p:spPr/>
        <p:txBody>
          <a:bodyPr/>
          <a:lstStyle/>
          <a:p>
            <a:r>
              <a:rPr lang="es-GT" dirty="0" smtClean="0"/>
              <a:t>Caratula…………………………………………………….1</a:t>
            </a:r>
          </a:p>
          <a:p>
            <a:r>
              <a:rPr lang="es-GT" dirty="0" err="1" smtClean="0"/>
              <a:t>Indice</a:t>
            </a:r>
            <a:r>
              <a:rPr lang="es-GT" dirty="0" smtClean="0"/>
              <a:t>………………………………………………………2</a:t>
            </a:r>
          </a:p>
          <a:p>
            <a:r>
              <a:rPr lang="es-GT" dirty="0" smtClean="0"/>
              <a:t>Historia de la computadora………………………………..3 a 21</a:t>
            </a:r>
          </a:p>
          <a:p>
            <a:r>
              <a:rPr lang="es-GT" dirty="0" smtClean="0"/>
              <a:t>Historia de la programación…………………………………22 a 26</a:t>
            </a:r>
          </a:p>
          <a:p>
            <a:r>
              <a:rPr lang="es-GT" dirty="0" smtClean="0"/>
              <a:t>Mantenimiento Preventivo……………………………………27 a 30</a:t>
            </a:r>
          </a:p>
          <a:p>
            <a:r>
              <a:rPr lang="es-GT" dirty="0" err="1" smtClean="0"/>
              <a:t>Conclusion</a:t>
            </a:r>
            <a:r>
              <a:rPr lang="es-GT" dirty="0" smtClean="0"/>
              <a:t>…………………………………………………….31</a:t>
            </a:r>
          </a:p>
          <a:p>
            <a:endParaRPr lang="es-GT" dirty="0"/>
          </a:p>
        </p:txBody>
      </p:sp>
    </p:spTree>
    <p:extLst>
      <p:ext uri="{BB962C8B-B14F-4D97-AF65-F5344CB8AC3E}">
        <p14:creationId xmlns:p14="http://schemas.microsoft.com/office/powerpoint/2010/main" val="37661823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487727" y="1155786"/>
            <a:ext cx="3334284" cy="2338975"/>
          </a:xfrm>
          <a:prstGeom prst="rect">
            <a:avLst/>
          </a:prstGeom>
        </p:spPr>
      </p:pic>
      <p:pic>
        <p:nvPicPr>
          <p:cNvPr id="3" name="Imagen 2"/>
          <p:cNvPicPr>
            <a:picLocks noChangeAspect="1"/>
          </p:cNvPicPr>
          <p:nvPr/>
        </p:nvPicPr>
        <p:blipFill>
          <a:blip r:embed="rId3"/>
          <a:stretch>
            <a:fillRect/>
          </a:stretch>
        </p:blipFill>
        <p:spPr>
          <a:xfrm>
            <a:off x="7021882" y="3265510"/>
            <a:ext cx="3810000" cy="2381250"/>
          </a:xfrm>
          <a:prstGeom prst="rect">
            <a:avLst/>
          </a:prstGeom>
        </p:spPr>
      </p:pic>
    </p:spTree>
    <p:extLst>
      <p:ext uri="{BB962C8B-B14F-4D97-AF65-F5344CB8AC3E}">
        <p14:creationId xmlns:p14="http://schemas.microsoft.com/office/powerpoint/2010/main" val="277318896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Conclusiones </a:t>
            </a:r>
            <a:endParaRPr lang="es-GT" dirty="0"/>
          </a:p>
        </p:txBody>
      </p:sp>
      <p:sp>
        <p:nvSpPr>
          <p:cNvPr id="3" name="Marcador de contenido 2"/>
          <p:cNvSpPr>
            <a:spLocks noGrp="1"/>
          </p:cNvSpPr>
          <p:nvPr>
            <p:ph idx="1"/>
          </p:nvPr>
        </p:nvSpPr>
        <p:spPr/>
        <p:txBody>
          <a:bodyPr/>
          <a:lstStyle/>
          <a:p>
            <a:r>
              <a:rPr lang="es-GT" dirty="0" smtClean="0"/>
              <a:t>Gracias a los inventos de los antepasados nosotros  podemos gozar </a:t>
            </a:r>
          </a:p>
          <a:p>
            <a:pPr marL="0" indent="0">
              <a:buNone/>
            </a:pPr>
            <a:r>
              <a:rPr lang="es-GT" dirty="0" smtClean="0"/>
              <a:t>Nuestra generación puede estar mejor  en la tecnología y resolver mejor </a:t>
            </a:r>
          </a:p>
          <a:p>
            <a:pPr marL="0" indent="0">
              <a:buNone/>
            </a:pPr>
            <a:r>
              <a:rPr lang="es-GT" dirty="0" smtClean="0"/>
              <a:t>Los problemas en las maquinas o calculo.</a:t>
            </a:r>
          </a:p>
        </p:txBody>
      </p:sp>
    </p:spTree>
    <p:extLst>
      <p:ext uri="{BB962C8B-B14F-4D97-AF65-F5344CB8AC3E}">
        <p14:creationId xmlns:p14="http://schemas.microsoft.com/office/powerpoint/2010/main" val="5986218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846546" y="894449"/>
            <a:ext cx="6295371" cy="1435392"/>
          </a:xfrm>
        </p:spPr>
        <p:txBody>
          <a:bodyPr>
            <a:normAutofit fontScale="90000"/>
          </a:bodyPr>
          <a:lstStyle/>
          <a:p>
            <a:pPr algn="l"/>
            <a:r>
              <a:rPr lang="es-ES" sz="3600" dirty="0" smtClean="0">
                <a:ln w="0"/>
                <a:solidFill>
                  <a:schemeClr val="tx1"/>
                </a:solidFill>
                <a:effectLst>
                  <a:outerShdw blurRad="38100" dist="19050" dir="2700000" algn="tl" rotWithShape="0">
                    <a:schemeClr val="dk1">
                      <a:alpha val="40000"/>
                    </a:schemeClr>
                  </a:outerShdw>
                </a:effectLst>
              </a:rPr>
              <a:t/>
            </a:r>
            <a:br>
              <a:rPr lang="es-ES" sz="3600" dirty="0" smtClean="0">
                <a:ln w="0"/>
                <a:solidFill>
                  <a:schemeClr val="tx1"/>
                </a:solidFill>
                <a:effectLst>
                  <a:outerShdw blurRad="38100" dist="19050" dir="2700000" algn="tl" rotWithShape="0">
                    <a:schemeClr val="dk1">
                      <a:alpha val="40000"/>
                    </a:schemeClr>
                  </a:outerShdw>
                </a:effectLst>
              </a:rPr>
            </a:br>
            <a:r>
              <a:rPr lang="es-ES" dirty="0" smtClean="0">
                <a:ln w="0"/>
                <a:solidFill>
                  <a:schemeClr val="tx1"/>
                </a:solidFill>
                <a:effectLst>
                  <a:outerShdw blurRad="38100" dist="19050" dir="2700000" algn="tl" rotWithShape="0">
                    <a:schemeClr val="dk1">
                      <a:alpha val="40000"/>
                    </a:schemeClr>
                  </a:outerShdw>
                </a:effectLst>
              </a:rPr>
              <a:t>Historia  De La Computadora</a:t>
            </a:r>
            <a:r>
              <a:rPr lang="es-ES" sz="1600" dirty="0">
                <a:ln w="0"/>
                <a:solidFill>
                  <a:schemeClr val="tx1"/>
                </a:solidFill>
                <a:effectLst>
                  <a:outerShdw blurRad="38100" dist="19050" dir="2700000" algn="tl" rotWithShape="0">
                    <a:schemeClr val="dk1">
                      <a:alpha val="40000"/>
                    </a:schemeClr>
                  </a:outerShdw>
                </a:effectLst>
              </a:rPr>
              <a:t/>
            </a:r>
            <a:br>
              <a:rPr lang="es-ES" sz="1600" dirty="0">
                <a:ln w="0"/>
                <a:solidFill>
                  <a:schemeClr val="tx1"/>
                </a:solidFill>
                <a:effectLst>
                  <a:outerShdw blurRad="38100" dist="19050" dir="2700000" algn="tl" rotWithShape="0">
                    <a:schemeClr val="dk1">
                      <a:alpha val="40000"/>
                    </a:schemeClr>
                  </a:outerShdw>
                </a:effectLst>
              </a:rPr>
            </a:br>
            <a:r>
              <a:rPr lang="es-GT" sz="1600" dirty="0" smtClean="0"/>
              <a:t/>
            </a:r>
            <a:br>
              <a:rPr lang="es-GT" sz="1600" dirty="0" smtClean="0"/>
            </a:br>
            <a:r>
              <a:rPr lang="es-GT" sz="1600" dirty="0"/>
              <a:t/>
            </a:r>
            <a:br>
              <a:rPr lang="es-GT" sz="1600" dirty="0"/>
            </a:br>
            <a:endParaRPr lang="es-GT" sz="1600" dirty="0"/>
          </a:p>
        </p:txBody>
      </p:sp>
      <p:sp>
        <p:nvSpPr>
          <p:cNvPr id="4" name="Rectángulo 3"/>
          <p:cNvSpPr/>
          <p:nvPr/>
        </p:nvSpPr>
        <p:spPr>
          <a:xfrm>
            <a:off x="1846547" y="2440529"/>
            <a:ext cx="4341312" cy="1384995"/>
          </a:xfrm>
          <a:prstGeom prst="rect">
            <a:avLst/>
          </a:prstGeom>
        </p:spPr>
        <p:txBody>
          <a:bodyPr wrap="square">
            <a:spAutoFit/>
          </a:bodyPr>
          <a:lstStyle/>
          <a:p>
            <a:r>
              <a:rPr lang="es-GT" dirty="0"/>
              <a:t/>
            </a:r>
            <a:br>
              <a:rPr lang="es-GT" dirty="0"/>
            </a:br>
            <a:r>
              <a:rPr lang="es-ES" sz="4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E</a:t>
            </a:r>
            <a:r>
              <a:rPr lang="es-ES" sz="4800" b="1" dirty="0" smtClean="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l Abaco</a:t>
            </a:r>
            <a:endParaRPr lang="es-ES" sz="4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endParaRPr lang="es-GT" dirty="0"/>
          </a:p>
        </p:txBody>
      </p:sp>
      <p:sp>
        <p:nvSpPr>
          <p:cNvPr id="5" name="Rectángulo 4"/>
          <p:cNvSpPr/>
          <p:nvPr/>
        </p:nvSpPr>
        <p:spPr>
          <a:xfrm>
            <a:off x="1302706" y="3668080"/>
            <a:ext cx="6325645" cy="1015663"/>
          </a:xfrm>
          <a:prstGeom prst="rect">
            <a:avLst/>
          </a:prstGeom>
          <a:noFill/>
        </p:spPr>
        <p:txBody>
          <a:bodyPr wrap="square" lIns="91440" tIns="45720" rIns="91440" bIns="45720">
            <a:spAutoFit/>
          </a:bodyPr>
          <a:lstStyle/>
          <a:p>
            <a:pPr algn="ctr"/>
            <a:r>
              <a:rPr lang="es-ES" sz="2000" dirty="0" smtClean="0">
                <a:ln w="0"/>
                <a:effectLst>
                  <a:outerShdw blurRad="38100" dist="19050" dir="2700000" algn="tl" rotWithShape="0">
                    <a:schemeClr val="dk1">
                      <a:alpha val="40000"/>
                    </a:schemeClr>
                  </a:outerShdw>
                </a:effectLst>
              </a:rPr>
              <a:t>El inicio de la computadora esta basado en el antiguo Abaco lo que ellos querían era llevar un control sobre todo lo que tenían y funcionalmente lo usaban para  sumar .</a:t>
            </a:r>
          </a:p>
        </p:txBody>
      </p:sp>
      <p:pic>
        <p:nvPicPr>
          <p:cNvPr id="6" name="Imagen 5"/>
          <p:cNvPicPr>
            <a:picLocks noChangeAspect="1"/>
          </p:cNvPicPr>
          <p:nvPr/>
        </p:nvPicPr>
        <p:blipFill>
          <a:blip r:embed="rId2"/>
          <a:stretch>
            <a:fillRect/>
          </a:stretch>
        </p:blipFill>
        <p:spPr>
          <a:xfrm>
            <a:off x="8404964" y="3246688"/>
            <a:ext cx="2323056" cy="1858445"/>
          </a:xfrm>
          <a:prstGeom prst="rect">
            <a:avLst/>
          </a:prstGeom>
        </p:spPr>
      </p:pic>
    </p:spTree>
    <p:extLst>
      <p:ext uri="{BB962C8B-B14F-4D97-AF65-F5344CB8AC3E}">
        <p14:creationId xmlns:p14="http://schemas.microsoft.com/office/powerpoint/2010/main" val="2805791507"/>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La pascalina </a:t>
            </a:r>
            <a:endParaRPr lang="es-GT" dirty="0"/>
          </a:p>
        </p:txBody>
      </p:sp>
      <p:sp>
        <p:nvSpPr>
          <p:cNvPr id="3" name="Marcador de contenido 2"/>
          <p:cNvSpPr>
            <a:spLocks noGrp="1"/>
          </p:cNvSpPr>
          <p:nvPr>
            <p:ph idx="1"/>
          </p:nvPr>
        </p:nvSpPr>
        <p:spPr/>
        <p:txBody>
          <a:bodyPr/>
          <a:lstStyle/>
          <a:p>
            <a:r>
              <a:rPr lang="es-GT" dirty="0" smtClean="0"/>
              <a:t>Fue un invento realizado por pascal que consistía en incrustar los numero y sumarlos prácticamente esta fue la primera calculadora</a:t>
            </a:r>
            <a:endParaRPr lang="es-GT" dirty="0"/>
          </a:p>
        </p:txBody>
      </p:sp>
      <p:pic>
        <p:nvPicPr>
          <p:cNvPr id="4" name="Imagen 3"/>
          <p:cNvPicPr>
            <a:picLocks noChangeAspect="1"/>
          </p:cNvPicPr>
          <p:nvPr/>
        </p:nvPicPr>
        <p:blipFill>
          <a:blip r:embed="rId2"/>
          <a:stretch>
            <a:fillRect/>
          </a:stretch>
        </p:blipFill>
        <p:spPr>
          <a:xfrm>
            <a:off x="3322595" y="3586033"/>
            <a:ext cx="3768733" cy="2289835"/>
          </a:xfrm>
          <a:prstGeom prst="rect">
            <a:avLst/>
          </a:prstGeom>
        </p:spPr>
      </p:pic>
    </p:spTree>
    <p:extLst>
      <p:ext uri="{BB962C8B-B14F-4D97-AF65-F5344CB8AC3E}">
        <p14:creationId xmlns:p14="http://schemas.microsoft.com/office/powerpoint/2010/main" val="1427126758"/>
      </p:ext>
    </p:extLst>
  </p:cSld>
  <p:clrMapOvr>
    <a:masterClrMapping/>
  </p:clrMapOvr>
  <p:transition spd="slow">
    <p:comb/>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GT" dirty="0" smtClean="0"/>
              <a:t>La Primera Computadora</a:t>
            </a:r>
            <a:endParaRPr lang="es-GT" dirty="0"/>
          </a:p>
        </p:txBody>
      </p:sp>
      <p:sp>
        <p:nvSpPr>
          <p:cNvPr id="5" name="Rectángulo 4"/>
          <p:cNvSpPr/>
          <p:nvPr/>
        </p:nvSpPr>
        <p:spPr>
          <a:xfrm>
            <a:off x="1115351" y="2774648"/>
            <a:ext cx="6863727" cy="2585323"/>
          </a:xfrm>
          <a:prstGeom prst="rect">
            <a:avLst/>
          </a:prstGeom>
          <a:noFill/>
        </p:spPr>
        <p:txBody>
          <a:bodyPr wrap="square" lIns="91440" tIns="45720" rIns="91440" bIns="45720">
            <a:spAutoFit/>
          </a:bodyPr>
          <a:lstStyle/>
          <a:p>
            <a:pPr algn="ctr"/>
            <a:endParaRPr lang="es-ES" sz="5400" dirty="0">
              <a:ln w="0"/>
              <a:effectLst>
                <a:outerShdw blurRad="38100" dist="19050" dir="2700000" algn="tl" rotWithShape="0">
                  <a:schemeClr val="dk1">
                    <a:alpha val="40000"/>
                  </a:schemeClr>
                </a:outerShdw>
              </a:effectLst>
            </a:endParaRPr>
          </a:p>
          <a:p>
            <a:pPr algn="ctr"/>
            <a:endParaRPr lang="es-ES" sz="5400" b="0" cap="none" spc="0" dirty="0" smtClean="0">
              <a:ln w="0"/>
              <a:solidFill>
                <a:schemeClr val="tx1"/>
              </a:solidFill>
              <a:effectLst>
                <a:outerShdw blurRad="38100" dist="19050" dir="2700000" algn="tl" rotWithShape="0">
                  <a:schemeClr val="dk1">
                    <a:alpha val="40000"/>
                  </a:schemeClr>
                </a:outerShdw>
              </a:effectLst>
            </a:endParaRPr>
          </a:p>
          <a:p>
            <a:pPr algn="ctr"/>
            <a:endParaRPr lang="es-ES" sz="5400" dirty="0">
              <a:ln w="0"/>
              <a:effectLst>
                <a:outerShdw blurRad="38100" dist="19050" dir="2700000" algn="tl" rotWithShape="0">
                  <a:schemeClr val="dk1">
                    <a:alpha val="40000"/>
                  </a:schemeClr>
                </a:outerShdw>
              </a:effectLst>
            </a:endParaRPr>
          </a:p>
        </p:txBody>
      </p:sp>
      <p:sp>
        <p:nvSpPr>
          <p:cNvPr id="6" name="Rectángulo 5"/>
          <p:cNvSpPr/>
          <p:nvPr/>
        </p:nvSpPr>
        <p:spPr>
          <a:xfrm>
            <a:off x="1356451" y="2774648"/>
            <a:ext cx="6622628" cy="3416320"/>
          </a:xfrm>
          <a:prstGeom prst="rect">
            <a:avLst/>
          </a:prstGeom>
          <a:noFill/>
        </p:spPr>
        <p:txBody>
          <a:bodyPr wrap="square" lIns="91440" tIns="45720" rIns="91440" bIns="45720">
            <a:spAutoFit/>
          </a:bodyPr>
          <a:lstStyle/>
          <a:p>
            <a:endParaRPr lang="es-ES" sz="5400" b="0" cap="none" spc="0" dirty="0" smtClean="0">
              <a:ln w="0"/>
              <a:solidFill>
                <a:schemeClr val="tx1"/>
              </a:solidFill>
              <a:effectLst>
                <a:outerShdw blurRad="38100" dist="19050" dir="2700000" algn="tl" rotWithShape="0">
                  <a:schemeClr val="dk1">
                    <a:alpha val="40000"/>
                  </a:schemeClr>
                </a:outerShdw>
              </a:effectLst>
            </a:endParaRPr>
          </a:p>
          <a:p>
            <a:pPr algn="ctr"/>
            <a:endParaRPr lang="es-ES" sz="5400" dirty="0">
              <a:ln w="0"/>
              <a:effectLst>
                <a:outerShdw blurRad="38100" dist="19050" dir="2700000" algn="tl" rotWithShape="0">
                  <a:schemeClr val="dk1">
                    <a:alpha val="40000"/>
                  </a:schemeClr>
                </a:outerShdw>
              </a:effectLst>
            </a:endParaRPr>
          </a:p>
          <a:p>
            <a:pPr algn="ctr"/>
            <a:endParaRPr lang="es-ES" sz="5400" b="0" cap="none" spc="0" dirty="0" smtClean="0">
              <a:ln w="0"/>
              <a:solidFill>
                <a:schemeClr val="tx1"/>
              </a:solidFill>
              <a:effectLst>
                <a:outerShdw blurRad="38100" dist="19050" dir="2700000" algn="tl" rotWithShape="0">
                  <a:schemeClr val="dk1">
                    <a:alpha val="40000"/>
                  </a:schemeClr>
                </a:outerShdw>
              </a:effectLst>
            </a:endParaRPr>
          </a:p>
          <a:p>
            <a:pPr algn="ctr"/>
            <a:endParaRPr lang="es-ES" sz="5400" b="0" cap="none" spc="0" dirty="0">
              <a:ln w="0"/>
              <a:solidFill>
                <a:schemeClr val="tx1"/>
              </a:solidFill>
              <a:effectLst>
                <a:outerShdw blurRad="38100" dist="19050" dir="2700000" algn="tl" rotWithShape="0">
                  <a:schemeClr val="dk1">
                    <a:alpha val="40000"/>
                  </a:schemeClr>
                </a:outerShdw>
              </a:effectLst>
            </a:endParaRPr>
          </a:p>
        </p:txBody>
      </p:sp>
      <p:sp>
        <p:nvSpPr>
          <p:cNvPr id="11" name="Marcador de contenido 10"/>
          <p:cNvSpPr>
            <a:spLocks noGrp="1"/>
          </p:cNvSpPr>
          <p:nvPr>
            <p:ph idx="1"/>
          </p:nvPr>
        </p:nvSpPr>
        <p:spPr/>
        <p:txBody>
          <a:bodyPr/>
          <a:lstStyle/>
          <a:p>
            <a:pPr marL="0" indent="0">
              <a:buNone/>
            </a:pPr>
            <a:r>
              <a:rPr lang="es-GT" sz="2000" dirty="0" smtClean="0"/>
              <a:t>1938  </a:t>
            </a:r>
            <a:r>
              <a:rPr lang="es-GT" sz="2000" dirty="0"/>
              <a:t>El ingeniero alemán </a:t>
            </a:r>
            <a:r>
              <a:rPr lang="es-GT" sz="2000" dirty="0">
                <a:hlinkClick r:id="rId2" tooltip="Konrad Zuse"/>
              </a:rPr>
              <a:t>Konrad Zuse</a:t>
            </a:r>
            <a:r>
              <a:rPr lang="es-GT" sz="2000" dirty="0"/>
              <a:t> completa la </a:t>
            </a:r>
            <a:r>
              <a:rPr lang="es-GT" sz="2000" b="1" dirty="0">
                <a:hlinkClick r:id="rId3" tooltip="Z1"/>
              </a:rPr>
              <a:t>Z1</a:t>
            </a:r>
            <a:r>
              <a:rPr lang="es-GT" sz="2000" dirty="0"/>
              <a:t>, la primera computadora que se puede considerar como tal. De funcionamiento electromecánico y utilizando relés, era programable (mediante cinta perforada) y usaba sistema binario y lógica boleana. A ella le seguirían los modelos mejorados Z2, Z3 y Z4.</a:t>
            </a:r>
          </a:p>
          <a:p>
            <a:pPr marL="0" indent="0">
              <a:buNone/>
            </a:pPr>
            <a:endParaRPr lang="es-GT" dirty="0"/>
          </a:p>
        </p:txBody>
      </p:sp>
      <p:graphicFrame>
        <p:nvGraphicFramePr>
          <p:cNvPr id="19" name="Diagrama 18"/>
          <p:cNvGraphicFramePr/>
          <p:nvPr>
            <p:extLst>
              <p:ext uri="{D42A27DB-BD31-4B8C-83A1-F6EECF244321}">
                <p14:modId xmlns:p14="http://schemas.microsoft.com/office/powerpoint/2010/main" val="2545297010"/>
              </p:ext>
            </p:extLst>
          </p:nvPr>
        </p:nvGraphicFramePr>
        <p:xfrm>
          <a:off x="1115351" y="3883068"/>
          <a:ext cx="10045339" cy="19928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8607072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GT" dirty="0" smtClean="0"/>
              <a:t>Primera generación de Computadora </a:t>
            </a:r>
            <a:br>
              <a:rPr lang="es-GT" dirty="0" smtClean="0"/>
            </a:br>
            <a:r>
              <a:rPr lang="es-GT" dirty="0" smtClean="0"/>
              <a:t>(1940 a 1952)</a:t>
            </a:r>
            <a:endParaRPr lang="es-GT" dirty="0"/>
          </a:p>
        </p:txBody>
      </p:sp>
      <p:sp>
        <p:nvSpPr>
          <p:cNvPr id="3" name="Marcador de contenido 2"/>
          <p:cNvSpPr>
            <a:spLocks noGrp="1"/>
          </p:cNvSpPr>
          <p:nvPr>
            <p:ph idx="1"/>
          </p:nvPr>
        </p:nvSpPr>
        <p:spPr/>
        <p:txBody>
          <a:bodyPr>
            <a:normAutofit fontScale="70000" lnSpcReduction="20000"/>
          </a:bodyPr>
          <a:lstStyle/>
          <a:p>
            <a:pPr marL="0" indent="0">
              <a:buNone/>
            </a:pPr>
            <a:r>
              <a:rPr lang="es-GT" dirty="0"/>
              <a:t>La </a:t>
            </a:r>
            <a:r>
              <a:rPr lang="es-GT" b="1" dirty="0"/>
              <a:t>primera generación de computadoras</a:t>
            </a:r>
            <a:r>
              <a:rPr lang="es-GT" dirty="0"/>
              <a:t> abarca desde el año 1940 hasta el año 1952, época de dinosaurios electrónicos era a base de bulbos o </a:t>
            </a:r>
            <a:r>
              <a:rPr lang="es-GT" dirty="0">
                <a:hlinkClick r:id="rId2" tooltip="Válvula termoiónica"/>
              </a:rPr>
              <a:t>tubos de vacío</a:t>
            </a:r>
            <a:r>
              <a:rPr lang="es-GT" dirty="0"/>
              <a:t>, y la comunicación era en términos de nivel más bajo que puede existir, que se conoce como </a:t>
            </a:r>
            <a:r>
              <a:rPr lang="es-GT" dirty="0">
                <a:hlinkClick r:id="rId3" tooltip="Lenguaje de máquina"/>
              </a:rPr>
              <a:t>lenguaje de máquina</a:t>
            </a:r>
            <a:r>
              <a:rPr lang="es-GT" dirty="0"/>
              <a:t>.</a:t>
            </a:r>
          </a:p>
          <a:p>
            <a:pPr marL="0" indent="0">
              <a:buNone/>
            </a:pPr>
            <a:r>
              <a:rPr lang="es-GT" dirty="0"/>
              <a:t>Características:</a:t>
            </a:r>
          </a:p>
          <a:p>
            <a:pPr marL="0" indent="0">
              <a:buNone/>
            </a:pPr>
            <a:r>
              <a:rPr lang="es-GT" dirty="0"/>
              <a:t>Estaban construidas con electrónica de válvulas.</a:t>
            </a:r>
          </a:p>
          <a:p>
            <a:pPr marL="0" indent="0">
              <a:buNone/>
            </a:pPr>
            <a:r>
              <a:rPr lang="es-GT" dirty="0"/>
              <a:t>Se programaban en lenguaje de la máquina.</a:t>
            </a:r>
          </a:p>
          <a:p>
            <a:pPr marL="0" indent="0">
              <a:buNone/>
            </a:pPr>
            <a:r>
              <a:rPr lang="es-GT" dirty="0"/>
              <a:t>Un programa es un conjunto de instrucciones para que la máquina efectúe alguna tarea, y el lenguaje más simple en el que puede especificarse un programa se llama lenguaje de máquina (porque el programa debe escribirse mediante algún conjunto de códigos binarios).</a:t>
            </a:r>
          </a:p>
          <a:p>
            <a:pPr marL="0" indent="0">
              <a:buNone/>
            </a:pPr>
            <a:r>
              <a:rPr lang="es-GT" dirty="0"/>
              <a:t>La primera generación de computadoras y sus antecesores, se describen en la siguiente lista de los principales modelos de que constó:</a:t>
            </a:r>
          </a:p>
          <a:p>
            <a:pPr marL="0" indent="0">
              <a:buNone/>
            </a:pPr>
            <a:endParaRPr lang="es-GT" dirty="0"/>
          </a:p>
        </p:txBody>
      </p:sp>
    </p:spTree>
    <p:extLst>
      <p:ext uri="{BB962C8B-B14F-4D97-AF65-F5344CB8AC3E}">
        <p14:creationId xmlns:p14="http://schemas.microsoft.com/office/powerpoint/2010/main" val="15867398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295401" y="989556"/>
            <a:ext cx="9601196" cy="4886312"/>
          </a:xfrm>
        </p:spPr>
        <p:txBody>
          <a:bodyPr>
            <a:normAutofit fontScale="25000" lnSpcReduction="20000"/>
          </a:bodyPr>
          <a:lstStyle/>
          <a:p>
            <a:r>
              <a:rPr lang="es-GT" sz="7200" dirty="0"/>
              <a:t>1946 </a:t>
            </a:r>
            <a:r>
              <a:rPr lang="es-GT" sz="7200" dirty="0">
                <a:hlinkClick r:id="rId2" tooltip="ENIAC"/>
              </a:rPr>
              <a:t>ENIAC</a:t>
            </a:r>
            <a:r>
              <a:rPr lang="es-GT" sz="7200" dirty="0"/>
              <a:t>. Primera </a:t>
            </a:r>
            <a:r>
              <a:rPr lang="es-GT" sz="7200" dirty="0">
                <a:hlinkClick r:id="rId3" tooltip="Computadora"/>
              </a:rPr>
              <a:t>computadora</a:t>
            </a:r>
            <a:r>
              <a:rPr lang="es-GT" sz="7200" dirty="0"/>
              <a:t> digital electrónica en la historia. No fue un modelo de producción, sino una máquina experimental. Tampoco era programable en el sentido actual. Se trataba de un enorme aparato que ocupaba todo un sótano en la universidad. Construida con 18.000 </a:t>
            </a:r>
            <a:r>
              <a:rPr lang="es-GT" sz="7200" dirty="0">
                <a:hlinkClick r:id="rId4" tooltip="Válvula termoiónica"/>
              </a:rPr>
              <a:t>tubos de vacío</a:t>
            </a:r>
            <a:r>
              <a:rPr lang="es-GT" sz="7200" dirty="0"/>
              <a:t>, consumía varios </a:t>
            </a:r>
            <a:r>
              <a:rPr lang="es-GT" sz="7200" dirty="0">
                <a:hlinkClick r:id="rId5" tooltip="KW"/>
              </a:rPr>
              <a:t>KW</a:t>
            </a:r>
            <a:r>
              <a:rPr lang="es-GT" sz="7200" dirty="0"/>
              <a:t> de potencia eléctrica y pesaba algunas toneladas. Era capaz de efectuar cinco mil sumas por segundo. Fue hecha por un equipo de ingenieros y científicos encabezados por los doctores John W. Mauchly y J. Presper Eckert en la universidad de Pensilvania, en los Estados Unidos.</a:t>
            </a:r>
          </a:p>
          <a:p>
            <a:r>
              <a:rPr lang="es-GT" sz="7200" dirty="0"/>
              <a:t>1949 </a:t>
            </a:r>
            <a:r>
              <a:rPr lang="es-GT" sz="7200" dirty="0">
                <a:hlinkClick r:id="rId6" tooltip="EDVAC"/>
              </a:rPr>
              <a:t>EDVAC</a:t>
            </a:r>
            <a:r>
              <a:rPr lang="es-GT" sz="7200" dirty="0"/>
              <a:t>. Segunda computadora programable. También fue un prototipo de laboratorio, pero ya incluía en su diseño las ideas centrales que conforman las computadoras actuales.</a:t>
            </a:r>
          </a:p>
          <a:p>
            <a:r>
              <a:rPr lang="es-GT" sz="7200" dirty="0"/>
              <a:t>1951 </a:t>
            </a:r>
            <a:r>
              <a:rPr lang="es-GT" sz="7200" dirty="0">
                <a:hlinkClick r:id="rId7" tooltip="UNIVAC I"/>
              </a:rPr>
              <a:t>UNIVAC I</a:t>
            </a:r>
            <a:r>
              <a:rPr lang="es-GT" sz="7200" dirty="0"/>
              <a:t>. Primera computadora comercial. Los doctores </a:t>
            </a:r>
            <a:r>
              <a:rPr lang="es-GT" sz="7200" dirty="0">
                <a:hlinkClick r:id="rId8" tooltip="John William Mauchly"/>
              </a:rPr>
              <a:t>Mauchly</a:t>
            </a:r>
            <a:r>
              <a:rPr lang="es-GT" sz="7200" dirty="0"/>
              <a:t> y </a:t>
            </a:r>
            <a:r>
              <a:rPr lang="es-GT" sz="7200" dirty="0">
                <a:hlinkClick r:id="rId9" tooltip="John Presper Eckert"/>
              </a:rPr>
              <a:t>Eckert</a:t>
            </a:r>
            <a:r>
              <a:rPr lang="es-GT" sz="7200" dirty="0"/>
              <a:t> fundaron la compañía Universal Computer (Univac), y su primer producto fue esta máquina. El primer cliente fue la Oficina del Censo de </a:t>
            </a:r>
            <a:r>
              <a:rPr lang="es-GT" sz="7200" dirty="0">
                <a:hlinkClick r:id="rId10" tooltip="Estados Unidos"/>
              </a:rPr>
              <a:t>Estados Unidos</a:t>
            </a:r>
            <a:r>
              <a:rPr lang="es-GT" sz="7200" dirty="0"/>
              <a:t>.</a:t>
            </a:r>
          </a:p>
          <a:p>
            <a:r>
              <a:rPr lang="es-GT" sz="7200" dirty="0"/>
              <a:t>1953 </a:t>
            </a:r>
            <a:r>
              <a:rPr lang="es-GT" sz="7200" dirty="0">
                <a:hlinkClick r:id="rId11" tooltip="Brainiak (aún no redactado)"/>
              </a:rPr>
              <a:t>brainiak</a:t>
            </a:r>
            <a:r>
              <a:rPr lang="es-GT" sz="7200" dirty="0"/>
              <a:t>. Para introducir los datos, estos equipos empleaban tarjetas perforadas, que habían sido inventadas en los años de la revolución industrial (finales del siglo XVIII) por el francés </a:t>
            </a:r>
            <a:r>
              <a:rPr lang="es-GT" sz="7200" dirty="0">
                <a:hlinkClick r:id="rId12" tooltip="Joseph Marie Jacquard"/>
              </a:rPr>
              <a:t>Joseph Marie Jacquard</a:t>
            </a:r>
            <a:r>
              <a:rPr lang="es-GT" sz="7200" dirty="0"/>
              <a:t> y perfeccionadas por el estadounidense </a:t>
            </a:r>
            <a:r>
              <a:rPr lang="es-GT" sz="7200" dirty="0">
                <a:hlinkClick r:id="rId13" tooltip="Herman Hollerith"/>
              </a:rPr>
              <a:t>Herman Hollerith</a:t>
            </a:r>
            <a:r>
              <a:rPr lang="es-GT" sz="7200" dirty="0"/>
              <a:t> en 1890. La IBM 701 fue la primera de una larga serie de computadoras de esta compañía, que luego se convertiría en la número uno, por su volumen de ventas.</a:t>
            </a:r>
          </a:p>
          <a:p>
            <a:r>
              <a:rPr lang="es-GT" sz="7200" dirty="0"/>
              <a:t>1954 - IBM continuó con otros modelos, que incorporaban un mecanismo de almacenamiento masivo llamado tambor magnético, que con los años evolucionaría y se convertiría en el </a:t>
            </a:r>
            <a:r>
              <a:rPr lang="es-GT" sz="7200" dirty="0">
                <a:hlinkClick r:id="rId14" tooltip="Disco magnético"/>
              </a:rPr>
              <a:t>disco magnético</a:t>
            </a:r>
            <a:r>
              <a:rPr lang="es-GT" sz="7200" dirty="0"/>
              <a:t>.</a:t>
            </a:r>
          </a:p>
          <a:p>
            <a:r>
              <a:rPr lang="es-GT" sz="7200" dirty="0"/>
              <a:t>1955 - </a:t>
            </a:r>
            <a:r>
              <a:rPr lang="es-GT" sz="7200" dirty="0">
                <a:hlinkClick r:id="rId15" tooltip="Z22"/>
              </a:rPr>
              <a:t>Zuse Z22</a:t>
            </a:r>
            <a:r>
              <a:rPr lang="es-GT" sz="7200" dirty="0"/>
              <a:t>. La primera computadora de </a:t>
            </a:r>
            <a:r>
              <a:rPr lang="es-GT" sz="7200" dirty="0">
                <a:hlinkClick r:id="rId16" tooltip="Konrad Zuse"/>
              </a:rPr>
              <a:t>Konrad Zuse</a:t>
            </a:r>
            <a:r>
              <a:rPr lang="es-GT" sz="7200" dirty="0"/>
              <a:t> aprovechando los tubos de vacío.</a:t>
            </a:r>
          </a:p>
          <a:p>
            <a:r>
              <a:rPr lang="es-GT" dirty="0"/>
              <a:t/>
            </a:r>
            <a:br>
              <a:rPr lang="es-GT" dirty="0"/>
            </a:br>
            <a:endParaRPr lang="es-GT" dirty="0"/>
          </a:p>
        </p:txBody>
      </p:sp>
    </p:spTree>
    <p:extLst>
      <p:ext uri="{BB962C8B-B14F-4D97-AF65-F5344CB8AC3E}">
        <p14:creationId xmlns:p14="http://schemas.microsoft.com/office/powerpoint/2010/main" val="7762599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GT" dirty="0"/>
              <a:t>Segunda  </a:t>
            </a:r>
            <a:r>
              <a:rPr lang="es-GT" dirty="0" smtClean="0"/>
              <a:t>Generación</a:t>
            </a:r>
            <a:br>
              <a:rPr lang="es-GT" dirty="0" smtClean="0"/>
            </a:br>
            <a:r>
              <a:rPr lang="es-GT" dirty="0" smtClean="0"/>
              <a:t>() </a:t>
            </a:r>
            <a:endParaRPr lang="es-GT" dirty="0"/>
          </a:p>
        </p:txBody>
      </p:sp>
      <p:sp>
        <p:nvSpPr>
          <p:cNvPr id="3" name="Marcador de contenido 2"/>
          <p:cNvSpPr>
            <a:spLocks noGrp="1"/>
          </p:cNvSpPr>
          <p:nvPr>
            <p:ph idx="1"/>
          </p:nvPr>
        </p:nvSpPr>
        <p:spPr>
          <a:xfrm>
            <a:off x="1295402" y="2431671"/>
            <a:ext cx="9601196" cy="3318936"/>
          </a:xfrm>
        </p:spPr>
        <p:txBody>
          <a:bodyPr>
            <a:normAutofit fontScale="25000" lnSpcReduction="20000"/>
          </a:bodyPr>
          <a:lstStyle/>
          <a:p>
            <a:pPr marL="0" indent="0">
              <a:buNone/>
            </a:pPr>
            <a:r>
              <a:rPr lang="es-GT" sz="7200" dirty="0">
                <a:latin typeface="Calibri" panose="020F0502020204030204" pitchFamily="34" charset="0"/>
                <a:cs typeface="Calibri" panose="020F0502020204030204" pitchFamily="34" charset="0"/>
              </a:rPr>
              <a:t>Las características más relevantes de las computadoras de la segunda generación son:</a:t>
            </a:r>
          </a:p>
          <a:p>
            <a:pPr marL="0" indent="0">
              <a:buNone/>
            </a:pPr>
            <a:r>
              <a:rPr lang="es-GT" sz="7200" dirty="0">
                <a:latin typeface="Calibri" panose="020F0502020204030204" pitchFamily="34" charset="0"/>
                <a:cs typeface="Calibri" panose="020F0502020204030204" pitchFamily="34" charset="0"/>
              </a:rPr>
              <a:t>Estaban hechas con la electrónica de </a:t>
            </a:r>
            <a:r>
              <a:rPr lang="es-GT" sz="7200" dirty="0" smtClean="0">
                <a:latin typeface="Calibri" panose="020F0502020204030204" pitchFamily="34" charset="0"/>
                <a:cs typeface="Calibri" panose="020F0502020204030204" pitchFamily="34" charset="0"/>
              </a:rPr>
              <a:t>transistores</a:t>
            </a:r>
          </a:p>
          <a:p>
            <a:pPr marL="0" indent="0">
              <a:buNone/>
            </a:pPr>
            <a:r>
              <a:rPr lang="es-GT" sz="7200" dirty="0" smtClean="0">
                <a:latin typeface="Calibri" panose="020F0502020204030204" pitchFamily="34" charset="0"/>
                <a:cs typeface="Calibri" panose="020F0502020204030204" pitchFamily="34" charset="0"/>
              </a:rPr>
              <a:t>Se programaban </a:t>
            </a:r>
            <a:r>
              <a:rPr lang="es-GT" sz="7200" dirty="0">
                <a:latin typeface="Calibri" panose="020F0502020204030204" pitchFamily="34" charset="0"/>
                <a:cs typeface="Calibri" panose="020F0502020204030204" pitchFamily="34" charset="0"/>
              </a:rPr>
              <a:t>con </a:t>
            </a:r>
            <a:r>
              <a:rPr lang="es-GT" sz="7200" dirty="0">
                <a:latin typeface="Calibri" panose="020F0502020204030204" pitchFamily="34" charset="0"/>
                <a:cs typeface="Calibri" panose="020F0502020204030204" pitchFamily="34" charset="0"/>
                <a:hlinkClick r:id="rId2" tooltip="Lenguaje de alto nivel"/>
              </a:rPr>
              <a:t>lenguajes de alto nivel</a:t>
            </a:r>
            <a:endParaRPr lang="es-GT" sz="7200" dirty="0">
              <a:latin typeface="Calibri" panose="020F0502020204030204" pitchFamily="34" charset="0"/>
              <a:cs typeface="Calibri" panose="020F0502020204030204" pitchFamily="34" charset="0"/>
            </a:endParaRPr>
          </a:p>
          <a:p>
            <a:r>
              <a:rPr lang="es-GT" sz="7200" dirty="0">
                <a:latin typeface="Calibri" panose="020F0502020204030204" pitchFamily="34" charset="0"/>
                <a:cs typeface="Calibri" panose="020F0502020204030204" pitchFamily="34" charset="0"/>
              </a:rPr>
              <a:t>1959: </a:t>
            </a:r>
            <a:r>
              <a:rPr lang="es-GT" sz="7200" dirty="0">
                <a:latin typeface="Calibri" panose="020F0502020204030204" pitchFamily="34" charset="0"/>
                <a:cs typeface="Calibri" panose="020F0502020204030204" pitchFamily="34" charset="0"/>
                <a:hlinkClick r:id="rId3" tooltip="Maurice Wilkes"/>
              </a:rPr>
              <a:t>Maurice Wilkes</a:t>
            </a:r>
            <a:r>
              <a:rPr lang="es-GT" sz="7200" dirty="0">
                <a:latin typeface="Calibri" panose="020F0502020204030204" pitchFamily="34" charset="0"/>
                <a:cs typeface="Calibri" panose="020F0502020204030204" pitchFamily="34" charset="0"/>
              </a:rPr>
              <a:t> inventa la </a:t>
            </a:r>
            <a:r>
              <a:rPr lang="es-GT" sz="7200" dirty="0">
                <a:latin typeface="Calibri" panose="020F0502020204030204" pitchFamily="34" charset="0"/>
                <a:cs typeface="Calibri" panose="020F0502020204030204" pitchFamily="34" charset="0"/>
                <a:hlinkClick r:id="rId4" tooltip="Microcódigo"/>
              </a:rPr>
              <a:t>microprogramación</a:t>
            </a:r>
            <a:r>
              <a:rPr lang="es-GT" sz="7200" dirty="0">
                <a:latin typeface="Calibri" panose="020F0502020204030204" pitchFamily="34" charset="0"/>
                <a:cs typeface="Calibri" panose="020F0502020204030204" pitchFamily="34" charset="0"/>
              </a:rPr>
              <a:t>, que simplifica mucho el desarrollo de las </a:t>
            </a:r>
            <a:r>
              <a:rPr lang="es-GT" sz="7200" dirty="0">
                <a:latin typeface="Calibri" panose="020F0502020204030204" pitchFamily="34" charset="0"/>
                <a:cs typeface="Calibri" panose="020F0502020204030204" pitchFamily="34" charset="0"/>
                <a:hlinkClick r:id="rId5" tooltip="Unidad central de procesamiento"/>
              </a:rPr>
              <a:t>CPU</a:t>
            </a:r>
            <a:r>
              <a:rPr lang="es-GT" sz="7200" dirty="0">
                <a:latin typeface="Calibri" panose="020F0502020204030204" pitchFamily="34" charset="0"/>
                <a:cs typeface="Calibri" panose="020F0502020204030204" pitchFamily="34" charset="0"/>
              </a:rPr>
              <a:t> pero esta microprogramación también fue cambiada más tarde por el computador alemán Bastian Shuantiger.</a:t>
            </a:r>
          </a:p>
          <a:p>
            <a:r>
              <a:rPr lang="es-GT" sz="7200" dirty="0">
                <a:latin typeface="Calibri" panose="020F0502020204030204" pitchFamily="34" charset="0"/>
                <a:cs typeface="Calibri" panose="020F0502020204030204" pitchFamily="34" charset="0"/>
              </a:rPr>
              <a:t>1964: IBM vendió por un valor de 1 230 000 dólares su primer sistema de disco magnético, el RAMAC (Random Access Method of Accounting and Control). Usaba 50 discos de metal de 61 cm, con 100 pistas por lado. Podía guardar 5 megabytes de datos, con un coste de 10 000 USD por </a:t>
            </a:r>
            <a:r>
              <a:rPr lang="es-GT" sz="7200" dirty="0" smtClean="0">
                <a:latin typeface="Calibri" panose="020F0502020204030204" pitchFamily="34" charset="0"/>
                <a:cs typeface="Calibri" panose="020F0502020204030204" pitchFamily="34" charset="0"/>
              </a:rPr>
              <a:t>megabyte.</a:t>
            </a:r>
            <a:endParaRPr lang="es-GT" sz="7200" dirty="0">
              <a:latin typeface="Calibri" panose="020F0502020204030204" pitchFamily="34" charset="0"/>
              <a:cs typeface="Calibri" panose="020F0502020204030204" pitchFamily="34" charset="0"/>
            </a:endParaRPr>
          </a:p>
          <a:p>
            <a:r>
              <a:rPr lang="es-GT" sz="7200" dirty="0">
                <a:latin typeface="Calibri" panose="020F0502020204030204" pitchFamily="34" charset="0"/>
                <a:cs typeface="Calibri" panose="020F0502020204030204" pitchFamily="34" charset="0"/>
              </a:rPr>
              <a:t>Se construyen el ordenador ENIAC de grandes dimenciones (30 </a:t>
            </a:r>
            <a:r>
              <a:rPr lang="es-GT" sz="7200" dirty="0" smtClean="0">
                <a:latin typeface="Calibri" panose="020F0502020204030204" pitchFamily="34" charset="0"/>
                <a:cs typeface="Calibri" panose="020F0502020204030204" pitchFamily="34" charset="0"/>
              </a:rPr>
              <a:t>toneladas)El </a:t>
            </a:r>
            <a:r>
              <a:rPr lang="es-GT" sz="7200" dirty="0">
                <a:latin typeface="Calibri" panose="020F0502020204030204" pitchFamily="34" charset="0"/>
                <a:cs typeface="Calibri" panose="020F0502020204030204" pitchFamily="34" charset="0"/>
              </a:rPr>
              <a:t>primer </a:t>
            </a:r>
            <a:r>
              <a:rPr lang="es-GT" sz="7200" dirty="0">
                <a:latin typeface="Calibri" panose="020F0502020204030204" pitchFamily="34" charset="0"/>
                <a:cs typeface="Calibri" panose="020F0502020204030204" pitchFamily="34" charset="0"/>
                <a:hlinkClick r:id="rId6" tooltip="Lenguaje de programación"/>
              </a:rPr>
              <a:t>lenguaje de programación</a:t>
            </a:r>
            <a:r>
              <a:rPr lang="es-GT" sz="7200" dirty="0">
                <a:latin typeface="Calibri" panose="020F0502020204030204" pitchFamily="34" charset="0"/>
                <a:cs typeface="Calibri" panose="020F0502020204030204" pitchFamily="34" charset="0"/>
              </a:rPr>
              <a:t> de propósito general de alto-nivel, </a:t>
            </a:r>
            <a:r>
              <a:rPr lang="es-GT" sz="7200" dirty="0">
                <a:latin typeface="Calibri" panose="020F0502020204030204" pitchFamily="34" charset="0"/>
                <a:cs typeface="Calibri" panose="020F0502020204030204" pitchFamily="34" charset="0"/>
                <a:hlinkClick r:id="rId7" tooltip="Fortran"/>
              </a:rPr>
              <a:t>FORTRAN</a:t>
            </a:r>
            <a:r>
              <a:rPr lang="es-GT" sz="7200" dirty="0">
                <a:latin typeface="Calibri" panose="020F0502020204030204" pitchFamily="34" charset="0"/>
                <a:cs typeface="Calibri" panose="020F0502020204030204" pitchFamily="34" charset="0"/>
              </a:rPr>
              <a:t>, también estaba desarrollándose en IBM alrededor de este tiempo. (El diseño de lenguaje de alto-nivel Plankalkül de 1945 de Konrad Zuse no se implementó en ese momento)habían sido entregadas en 1968.</a:t>
            </a:r>
          </a:p>
          <a:p>
            <a:endParaRPr lang="es-GT" dirty="0"/>
          </a:p>
        </p:txBody>
      </p:sp>
    </p:spTree>
    <p:extLst>
      <p:ext uri="{BB962C8B-B14F-4D97-AF65-F5344CB8AC3E}">
        <p14:creationId xmlns:p14="http://schemas.microsoft.com/office/powerpoint/2010/main" val="253687393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ánico">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108</TotalTime>
  <Words>1097</Words>
  <Application>Microsoft Office PowerPoint</Application>
  <PresentationFormat>Panorámica</PresentationFormat>
  <Paragraphs>109</Paragraphs>
  <Slides>31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31</vt:i4>
      </vt:variant>
    </vt:vector>
  </HeadingPairs>
  <TitlesOfParts>
    <vt:vector size="35" baseType="lpstr">
      <vt:lpstr>Arial</vt:lpstr>
      <vt:lpstr>Calibri</vt:lpstr>
      <vt:lpstr>Garamond</vt:lpstr>
      <vt:lpstr>Orgánico</vt:lpstr>
      <vt:lpstr>Historia de la computadora. Historia de la Programación. Mantenimiento Preventivo.</vt:lpstr>
      <vt:lpstr>Liceo Compu Market</vt:lpstr>
      <vt:lpstr>Indice</vt:lpstr>
      <vt:lpstr> Historia  De La Computadora   </vt:lpstr>
      <vt:lpstr>La pascalina </vt:lpstr>
      <vt:lpstr>La Primera Computadora</vt:lpstr>
      <vt:lpstr>Primera generación de Computadora  (1940 a 1952)</vt:lpstr>
      <vt:lpstr>Presentación de PowerPoint</vt:lpstr>
      <vt:lpstr>Segunda  Generación () </vt:lpstr>
      <vt:lpstr>Presentación de PowerPoint</vt:lpstr>
      <vt:lpstr>Tercera Generacion (1964 a 1971)</vt:lpstr>
      <vt:lpstr>Presentación de PowerPoint</vt:lpstr>
      <vt:lpstr>Presentación de PowerPoint</vt:lpstr>
      <vt:lpstr>Presentación de PowerPoint</vt:lpstr>
      <vt:lpstr>Cuarta Generación (1971 a 1983)</vt:lpstr>
      <vt:lpstr>Presentación de PowerPoint</vt:lpstr>
      <vt:lpstr>Presentación de PowerPoint</vt:lpstr>
      <vt:lpstr>Presentación de PowerPoint</vt:lpstr>
      <vt:lpstr>Quinta Generación  (1982 a Actualidad)</vt:lpstr>
      <vt:lpstr>Presentación de PowerPoint</vt:lpstr>
      <vt:lpstr>Presentación de PowerPoint</vt:lpstr>
      <vt:lpstr>Historia de la Programacion</vt:lpstr>
      <vt:lpstr>Presentación de PowerPoint</vt:lpstr>
      <vt:lpstr>Presentación de PowerPoint</vt:lpstr>
      <vt:lpstr>Presentación de PowerPoint</vt:lpstr>
      <vt:lpstr>Presentación de PowerPoint</vt:lpstr>
      <vt:lpstr>Mantenimiento Preventivo</vt:lpstr>
      <vt:lpstr>Tipos de Mantenimiento Preventivo</vt:lpstr>
      <vt:lpstr>Presentación de PowerPoint</vt:lpstr>
      <vt:lpstr>Presentación de PowerPoint</vt:lpstr>
      <vt:lpstr>Conclusiones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Historia de la computadora. Historia de la Programación. Mantenimiento Preventivo.</dc:title>
  <dc:creator>estudiante de Liceo Compu-market</dc:creator>
  <cp:lastModifiedBy>estudiante de Liceo Compu-market</cp:lastModifiedBy>
  <cp:revision>12</cp:revision>
  <dcterms:created xsi:type="dcterms:W3CDTF">2017-04-19T18:52:17Z</dcterms:created>
  <dcterms:modified xsi:type="dcterms:W3CDTF">2017-04-19T20:41:13Z</dcterms:modified>
</cp:coreProperties>
</file>

<file path=docProps/thumbnail.jpeg>
</file>